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60" r:id="rId4"/>
    <p:sldId id="261" r:id="rId5"/>
    <p:sldId id="287" r:id="rId6"/>
    <p:sldId id="288" r:id="rId7"/>
    <p:sldId id="289" r:id="rId8"/>
    <p:sldId id="290" r:id="rId9"/>
    <p:sldId id="300" r:id="rId10"/>
    <p:sldId id="301" r:id="rId11"/>
    <p:sldId id="302" r:id="rId12"/>
    <p:sldId id="296" r:id="rId13"/>
    <p:sldId id="299" r:id="rId14"/>
    <p:sldId id="298" r:id="rId15"/>
    <p:sldId id="262" r:id="rId16"/>
    <p:sldId id="275" r:id="rId17"/>
    <p:sldId id="263" r:id="rId18"/>
    <p:sldId id="280" r:id="rId19"/>
    <p:sldId id="292" r:id="rId20"/>
    <p:sldId id="293" r:id="rId21"/>
    <p:sldId id="284" r:id="rId22"/>
    <p:sldId id="264" r:id="rId23"/>
    <p:sldId id="265" r:id="rId24"/>
    <p:sldId id="291" r:id="rId25"/>
    <p:sldId id="294" r:id="rId26"/>
    <p:sldId id="268" r:id="rId27"/>
    <p:sldId id="295" r:id="rId28"/>
    <p:sldId id="27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FF3300"/>
    <a:srgbClr val="6AD8E4"/>
    <a:srgbClr val="0F50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1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FD673E-F704-436F-A13D-6D87ADB7125C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EF9A9E-626B-42BA-B678-6F867BBD4F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43A307-500B-4E70-9B20-D9745FA5B348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CC891-3C2D-4700-86EC-2C5217628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41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82CF50-9E13-49E9-A469-8D4BC05A01C6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2EB7E-5094-4EA4-B92B-CB636D8F8970}" type="slidenum">
              <a:rPr lang="ru-RU"/>
              <a:pPr/>
              <a:t>1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Картинки из сайта: </a:t>
            </a:r>
            <a:r>
              <a:rPr lang="en-US"/>
              <a:t>smayli</a:t>
            </a:r>
            <a:r>
              <a:rPr lang="ru-RU"/>
              <a:t>.</a:t>
            </a:r>
            <a:r>
              <a:rPr lang="en-US"/>
              <a:t>ru</a:t>
            </a:r>
            <a:r>
              <a:rPr lang="ru-RU"/>
              <a:t>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8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7F903A-5DED-4417-94CB-5A0F101EAF4F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9C042-F100-4051-BE55-E444BCB61D69}" type="slidenum">
              <a:rPr lang="ru-RU"/>
              <a:pPr/>
              <a:t>17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УМК «Живая физика»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7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584A77-67C6-4341-8B11-F758C4B3B3EA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1F7DA-06FB-4845-A334-757F683AF9C7}" type="slidenum">
              <a:rPr lang="ru-RU"/>
              <a:pPr/>
              <a:t>18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УМК «Живая физика»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9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0B3E66A-7BC6-4EBB-9DB0-9175478F0AF2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15BCC-98F7-43F6-BA0A-E9ADEC3572E5}" type="slidenum">
              <a:rPr lang="ru-RU"/>
              <a:pPr/>
              <a:t>21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Картинки из сайта: </a:t>
            </a:r>
            <a:r>
              <a:rPr lang="en-US"/>
              <a:t>smayli</a:t>
            </a:r>
            <a:r>
              <a:rPr lang="ru-RU"/>
              <a:t>.</a:t>
            </a:r>
            <a:r>
              <a:rPr lang="en-US"/>
              <a:t>ru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06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06A1DF-7765-417F-B9A5-2C88C75C4261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D240D-44A1-4605-8381-AC43200BC5B4}" type="slidenum">
              <a:rPr lang="ru-RU"/>
              <a:pPr/>
              <a:t>22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1. Старт ракеты Восток с Ю.Гагариным на борту. http://ingolmo.bestpersons.ru/friends/?page=12</a:t>
            </a:r>
          </a:p>
          <a:p>
            <a:r>
              <a:rPr lang="ru-RU"/>
              <a:t>2. Фотография Земли из космоса  http://www.detskiy-mir.net/comments/2007_9_24_15.htm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7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E40EC3-0856-4380-B902-21A14AA65082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0CE5D-3A3A-4329-98EA-89351DA6D1C0}" type="slidenum">
              <a:rPr lang="ru-RU"/>
              <a:pPr/>
              <a:t>23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Земля из космоса. http://photoportal.com.ua/photo/show/141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8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761922-FC12-4812-978E-9278C323C2C9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4063B-FE0B-4F84-8245-15627187A1D5}" type="slidenum">
              <a:rPr lang="ru-RU"/>
              <a:pPr/>
              <a:t>24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Картинки из сайта: </a:t>
            </a:r>
            <a:r>
              <a:rPr lang="en-US"/>
              <a:t>smayli</a:t>
            </a:r>
            <a:r>
              <a:rPr lang="ru-RU"/>
              <a:t>.</a:t>
            </a:r>
            <a:r>
              <a:rPr lang="en-US"/>
              <a:t>ru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02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63913C-5A02-452E-8BE6-F9F4FB5EE7B4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A730B-3F7B-4E6E-9F75-502ED925E5EB}" type="slidenum">
              <a:rPr lang="ru-RU"/>
              <a:pPr/>
              <a:t>25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Первый в мире биологический спутник-1. Дмитрия Тарасова.- videouroki.net</a:t>
            </a:r>
          </a:p>
        </p:txBody>
      </p:sp>
    </p:spTree>
    <p:extLst>
      <p:ext uri="{BB962C8B-B14F-4D97-AF65-F5344CB8AC3E}">
        <p14:creationId xmlns:p14="http://schemas.microsoft.com/office/powerpoint/2010/main" val="379541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90E1AF7-939D-446D-AA63-EB33D7F6718D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0B91E-8021-4F22-B1E0-F3922031339E}" type="slidenum">
              <a:rPr lang="ru-RU"/>
              <a:pPr/>
              <a:t>26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Картинки из презентации Мулякбаевой Л.В. МОУ «СОШ № 53» «Измерение-основы техники».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4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F072E6-F2E0-4EF3-ADD7-264C1B82A4D1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A4AD-2FB3-46ED-8053-78E406BDE941}" type="slidenum">
              <a:rPr lang="ru-RU"/>
              <a:pPr/>
              <a:t>27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Первый в мире биологический спутник-1. Дмитрия Тарасова.- videouroki.net</a:t>
            </a:r>
          </a:p>
        </p:txBody>
      </p:sp>
    </p:spTree>
    <p:extLst>
      <p:ext uri="{BB962C8B-B14F-4D97-AF65-F5344CB8AC3E}">
        <p14:creationId xmlns:p14="http://schemas.microsoft.com/office/powerpoint/2010/main" val="375451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DC2899-EC19-4F4C-B315-CA924536D9E3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F452C-F551-4EE8-8354-B9DAD42D10D4}" type="slidenum">
              <a:rPr lang="ru-RU"/>
              <a:pPr/>
              <a:t>2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ИСЗ- http://club.itdrom.com/gallery/blogs/intresting/3912.html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8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17F542-E548-4584-98EA-284E4963EF66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5C1B0-5F7A-4A46-ADE5-3503029A9B3E}" type="slidenum">
              <a:rPr lang="ru-RU"/>
              <a:pPr/>
              <a:t>3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Карты звездного неба. Электронный Планетарий- http://phys.rsu.ru/web/astro/maps/c_wint.html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1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732122-8CA0-4F92-B62E-0C96E5C535C4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4052A-AE74-4A9F-A36E-8AE7643C1740}" type="slidenum">
              <a:rPr lang="ru-RU"/>
              <a:pPr/>
              <a:t>4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набор открыток. Издательство изобразительное искусство. Москва,1980г. Художник А.Соколов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2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F4E452-0E77-4B4D-9072-2DB23643DFCB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36F77-C867-4D0E-A52B-886F479C799D}" type="slidenum">
              <a:rPr lang="ru-RU"/>
              <a:pPr/>
              <a:t>6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Первый в мире биологический спутник-1. Дмитрия Тарасова.- videouroki.net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CBE451-FF31-49DE-AD92-BD651E876B65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5AFB4-7252-44DA-A089-431B825B2EDB}" type="slidenum">
              <a:rPr lang="ru-RU"/>
              <a:pPr/>
              <a:t>7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1. Первый в мире биологический спутник-1. Дмитрия Тарасова.- videouroki.net</a:t>
            </a:r>
          </a:p>
          <a:p>
            <a:r>
              <a:rPr lang="ru-RU"/>
              <a:t>2. Первые космонавты на Луне.http://news.excelion.ru/8/?page=21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8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87CF58-2A85-45E5-B814-01D005FC3C62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944C-706B-49BE-B428-5FFF73FF0197}" type="slidenum">
              <a:rPr lang="ru-RU"/>
              <a:pPr/>
              <a:t>8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Картинки из сайта: </a:t>
            </a:r>
            <a:r>
              <a:rPr lang="en-US"/>
              <a:t>smayli</a:t>
            </a:r>
            <a:r>
              <a:rPr lang="ru-RU"/>
              <a:t>.</a:t>
            </a:r>
            <a:r>
              <a:rPr lang="en-US"/>
              <a:t>ru</a:t>
            </a:r>
            <a:r>
              <a:rPr lang="ru-RU"/>
              <a:t>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8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C5AB65-636E-4580-9A20-76FED7810D7F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25C5-1C55-4996-88EF-2B135AA6D2F3}" type="slidenum">
              <a:rPr lang="ru-RU"/>
              <a:pPr/>
              <a:t>15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Первый в мире биологический спутник-1. Дмитрия Тарасова.- videouroki.net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9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7486F2-EF1A-441E-B365-41D5C65DFA05}" type="datetime1">
              <a:rPr lang="ru-RU"/>
              <a:pPr/>
              <a:t>29.11.2019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204DF-17F6-4C9C-96EF-0CCB20307B7E}" type="slidenum">
              <a:rPr lang="ru-RU"/>
              <a:pPr/>
              <a:t>16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УМК «Живая физика»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2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809E-A7B6-4973-9DD5-8AF6970BC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6E0B9-5803-475E-B61F-FEA07DC3CD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A3DC-7E09-4F4E-875C-EFE9C7E5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A2EE71-C418-4643-B5D2-89E0E1725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A734-C492-42B5-B87C-EF7EF2A42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6C755-ECBB-4E2C-87B3-299334B3C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52F80-BAB4-4A40-87A1-BF672FBD32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3E6D3-87CF-46C8-8B3E-67C735292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C10C6-2016-4E45-AB18-DB903E501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5ADC-DA5F-4EE2-AE6D-A0312C803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E83D-8B24-4670-AA44-4F0605969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79C1-908D-46E2-9070-9ADE99DC7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6A299F-B358-4484-BA02-1D5DADB0BA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notesSlide" Target="../notesSlides/notesSlide1.xml"/><Relationship Id="rId7" Type="http://schemas.openxmlformats.org/officeDocument/2006/relationships/hyperlink" Target="PLNEBY08.WAV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gi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10" Type="http://schemas.openxmlformats.org/officeDocument/2006/relationships/image" Target="../media/image4.gi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8.gif"/><Relationship Id="rId18" Type="http://schemas.openxmlformats.org/officeDocument/2006/relationships/image" Target="../media/image63.gif"/><Relationship Id="rId3" Type="http://schemas.openxmlformats.org/officeDocument/2006/relationships/image" Target="../media/image48.gif"/><Relationship Id="rId21" Type="http://schemas.openxmlformats.org/officeDocument/2006/relationships/image" Target="../media/image66.gif"/><Relationship Id="rId7" Type="http://schemas.openxmlformats.org/officeDocument/2006/relationships/image" Target="../media/image52.gif"/><Relationship Id="rId12" Type="http://schemas.openxmlformats.org/officeDocument/2006/relationships/image" Target="../media/image57.gif"/><Relationship Id="rId17" Type="http://schemas.openxmlformats.org/officeDocument/2006/relationships/image" Target="../media/image62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1.gif"/><Relationship Id="rId20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11" Type="http://schemas.openxmlformats.org/officeDocument/2006/relationships/image" Target="../media/image56.gif"/><Relationship Id="rId5" Type="http://schemas.openxmlformats.org/officeDocument/2006/relationships/image" Target="../media/image50.gif"/><Relationship Id="rId15" Type="http://schemas.openxmlformats.org/officeDocument/2006/relationships/image" Target="../media/image60.gif"/><Relationship Id="rId10" Type="http://schemas.openxmlformats.org/officeDocument/2006/relationships/image" Target="../media/image55.gif"/><Relationship Id="rId19" Type="http://schemas.openxmlformats.org/officeDocument/2006/relationships/image" Target="../media/image64.gif"/><Relationship Id="rId4" Type="http://schemas.openxmlformats.org/officeDocument/2006/relationships/image" Target="../media/image49.gif"/><Relationship Id="rId9" Type="http://schemas.openxmlformats.org/officeDocument/2006/relationships/image" Target="../media/image54.gif"/><Relationship Id="rId14" Type="http://schemas.openxmlformats.org/officeDocument/2006/relationships/image" Target="../media/image59.gif"/><Relationship Id="rId22" Type="http://schemas.openxmlformats.org/officeDocument/2006/relationships/image" Target="../media/image6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jpeg"/><Relationship Id="rId5" Type="http://schemas.openxmlformats.org/officeDocument/2006/relationships/image" Target="../media/image18.png"/><Relationship Id="rId10" Type="http://schemas.openxmlformats.org/officeDocument/2006/relationships/image" Target="../media/image4.gi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SYWa234l1I" TargetMode="External"/><Relationship Id="rId3" Type="http://schemas.openxmlformats.org/officeDocument/2006/relationships/oleObject" Target="../embeddings/oleObject16.bin"/><Relationship Id="rId7" Type="http://schemas.openxmlformats.org/officeDocument/2006/relationships/hyperlink" Target="http://phys.rsu.ru/web/astro/maps/c_wint.html" TargetMode="External"/><Relationship Id="rId12" Type="http://schemas.openxmlformats.org/officeDocument/2006/relationships/hyperlink" Target="http://news.excelion.ru/8/?page=2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png"/><Relationship Id="rId11" Type="http://schemas.openxmlformats.org/officeDocument/2006/relationships/hyperlink" Target="http://photoportal.com.ua/photo/show/141" TargetMode="External"/><Relationship Id="rId5" Type="http://schemas.openxmlformats.org/officeDocument/2006/relationships/oleObject" Target="../embeddings/oleObject17.bin"/><Relationship Id="rId10" Type="http://schemas.openxmlformats.org/officeDocument/2006/relationships/hyperlink" Target="http://www.detskiy-mir.net/comments/2007_9_24_15.htm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ingolmo.bestpersons.ru/friends/?page=12-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4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17.xml"/><Relationship Id="rId5" Type="http://schemas.openxmlformats.org/officeDocument/2006/relationships/image" Target="../media/image11.gif"/><Relationship Id="rId10" Type="http://schemas.openxmlformats.org/officeDocument/2006/relationships/image" Target="../media/image4.gif"/><Relationship Id="rId4" Type="http://schemas.openxmlformats.org/officeDocument/2006/relationships/slide" Target="slide1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gi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8A60-73B5-412B-A483-3BA3345AFD9F}" type="slidenum">
              <a:rPr lang="ru-RU"/>
              <a:pPr/>
              <a:t>1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28600" y="-795338"/>
          <a:ext cx="9372600" cy="765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Точечный рисунок" r:id="rId5" imgW="5428571" imgH="3533333" progId="PBrush">
                  <p:embed/>
                </p:oleObj>
              </mc:Choice>
              <mc:Fallback>
                <p:oleObj name="Точечный рисунок" r:id="rId5" imgW="5428571" imgH="35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-795338"/>
                        <a:ext cx="9372600" cy="765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214346" y="5715015"/>
            <a:ext cx="953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Выполнила: </a:t>
            </a:r>
            <a:r>
              <a:rPr lang="ru-RU" dirty="0" err="1" smtClean="0">
                <a:solidFill>
                  <a:srgbClr val="FFFF00"/>
                </a:solidFill>
              </a:rPr>
              <a:t>Басманова</a:t>
            </a:r>
            <a:r>
              <a:rPr lang="ru-RU" dirty="0" smtClean="0">
                <a:solidFill>
                  <a:srgbClr val="FFFF00"/>
                </a:solidFill>
              </a:rPr>
              <a:t> В.В. , учитель ИЗО МБОУ СОШ №5, г.Дубна.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7" name="Picture 9" descr="AG00346_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2813050"/>
            <a:ext cx="8915400" cy="615950"/>
          </a:xfrm>
          <a:prstGeom prst="rect">
            <a:avLst/>
          </a:prstGeom>
          <a:noFill/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971800" y="2762250"/>
            <a:ext cx="5715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 «Космос. Время первых»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6572272"/>
            <a:ext cx="2714612" cy="285728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цар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6911879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09726"/>
            <a:ext cx="5875744" cy="38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61"/>
            <a:ext cx="5421619" cy="3607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31200"/>
            <a:ext cx="5854455" cy="38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gradFill flip="none" rotWithShape="1">
            <a:gsLst>
              <a:gs pos="59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Алексей Архипович Леонов стал не только первым вышедшим в открытый космос человеком, но и замечательным художником, вдохновлявшим советских детей.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 descr="Искусствовед рассказал о влиянии картин Леонова на жанр космической фантаст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gradFill flip="none" rotWithShape="1">
            <a:gsLst>
              <a:gs pos="59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Коллекция Третьяковской галереи пополнилась двумя космическими картинами: летчик-испытатель, дважды Герой Советского союза, первый человек, вышедший в открытый космос, Алексей Леонов подарил музею две свои работы.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 descr="http://b1.m24.ru/c/865479.730x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85892"/>
            <a:ext cx="7929618" cy="527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9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 descr="леон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7429552" cy="4067181"/>
          </a:xfrm>
          <a:prstGeom prst="rect">
            <a:avLst/>
          </a:prstGeom>
          <a:noFill/>
          <a:ln>
            <a:noFill/>
          </a:ln>
        </p:spPr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После совместной с американцами экспедиции в космос в 1975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Леонов посвятил целую серию работ стыковке космических кораблей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Союз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Аполлон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41415"/>
                </a:solidFill>
                <a:effectLst/>
                <a:latin typeface="PT Serif"/>
                <a:ea typeface="Times New Roman" pitchFamily="18" charset="0"/>
                <a:cs typeface="Arial" pitchFamily="34" charset="0"/>
              </a:rPr>
              <a:t>. Кроме этого космонавт создал несколько картин в жанре научной фантастики.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ADAE-F8E3-49BA-BAF0-0193B523B105}" type="slidenum">
              <a:rPr lang="ru-RU"/>
              <a:pPr/>
              <a:t>15</a:t>
            </a:fld>
            <a:endParaRPr lang="ru-RU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4800" y="228600"/>
          <a:ext cx="8534400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534400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28600"/>
            <a:ext cx="3276600" cy="3200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98525" y="3927475"/>
            <a:ext cx="4099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Приступаем к нашей работе.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382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Ключ на старт! Зажигание</a:t>
            </a:r>
            <a:r>
              <a:rPr lang="ru-RU" dirty="0">
                <a:cs typeface="Times New Roman" pitchFamily="18" charset="0"/>
              </a:rPr>
              <a:t>!</a:t>
            </a:r>
            <a:r>
              <a:rPr lang="ru-RU" dirty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5276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           </a:t>
            </a:r>
            <a:r>
              <a:rPr lang="ru-RU" dirty="0" smtClean="0">
                <a:cs typeface="Times New Roman" pitchFamily="18" charset="0"/>
              </a:rPr>
              <a:t>Начинаем «полёт»!</a:t>
            </a:r>
            <a:endParaRPr lang="ru-RU" dirty="0"/>
          </a:p>
        </p:txBody>
      </p:sp>
      <p:pic>
        <p:nvPicPr>
          <p:cNvPr id="8201" name="Picture 9" descr="nature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3800"/>
            <a:ext cx="857250" cy="857250"/>
          </a:xfrm>
          <a:prstGeom prst="rect">
            <a:avLst/>
          </a:prstGeom>
          <a:noFill/>
        </p:spPr>
      </p:pic>
      <p:pic>
        <p:nvPicPr>
          <p:cNvPr id="8202" name="Picture 10" descr="nature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857250" cy="857250"/>
          </a:xfrm>
          <a:prstGeom prst="rect">
            <a:avLst/>
          </a:prstGeom>
          <a:noFill/>
        </p:spPr>
      </p:pic>
      <p:pic>
        <p:nvPicPr>
          <p:cNvPr id="8203" name="Picture 11" descr="nature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578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D45-BF32-469E-9430-472A5CE23347}" type="slidenum">
              <a:rPr lang="ru-RU"/>
              <a:pPr/>
              <a:t>16</a:t>
            </a:fld>
            <a:endParaRPr lang="ru-RU"/>
          </a:p>
        </p:txBody>
      </p:sp>
      <p:pic>
        <p:nvPicPr>
          <p:cNvPr id="30724" name="Picture 4" descr="spase0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1447800" cy="1373188"/>
          </a:xfrm>
          <a:prstGeom prst="rect">
            <a:avLst/>
          </a:prstGeom>
          <a:noFill/>
        </p:spPr>
      </p:pic>
      <p:pic>
        <p:nvPicPr>
          <p:cNvPr id="30725" name="Picture 5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571750"/>
            <a:ext cx="857250" cy="857250"/>
          </a:xfrm>
          <a:prstGeom prst="rect">
            <a:avLst/>
          </a:prstGeo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581400" y="2628900"/>
            <a:ext cx="2667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Старт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66D3-4DF8-4BD3-9A02-BD029452E28F}" type="slidenum">
              <a:rPr lang="ru-RU"/>
              <a:pPr/>
              <a:t>17</a:t>
            </a:fld>
            <a:endParaRPr lang="ru-RU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7158" y="214290"/>
          <a:ext cx="8382000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14290"/>
                        <a:ext cx="8382000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66712" y="0"/>
            <a:ext cx="84201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понятия нашей работы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21" name="Picture 5" descr="nature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857250" cy="857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164305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Композиция в рисунке - это правильный выбор размера и расположения изображаемых объектов на листе бумаги, которые образуют единое целое и наиболее полно отображают замысел художника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07181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композиционный центр – это художественный образ (объект) в рисунке, который должен быть главным в композиции и, в первую очередь, привлекать внимание зрителя.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5F28-FA10-4572-ADE9-014726948300}" type="slidenum">
              <a:rPr lang="ru-RU"/>
              <a:pPr/>
              <a:t>18</a:t>
            </a:fld>
            <a:endParaRPr lang="ru-RU"/>
          </a:p>
        </p:txBody>
      </p:sp>
      <p:pic>
        <p:nvPicPr>
          <p:cNvPr id="35844" name="Picture 4" descr="na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7250" cy="857250"/>
          </a:xfrm>
          <a:prstGeom prst="rect">
            <a:avLst/>
          </a:prstGeom>
          <a:noFill/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5715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Исследование при старте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Колорит - это система гармоничного сочетания цветов (тёплых и холодных), их насыщенность, богатство и согласованность друг с другом. </a:t>
            </a:r>
            <a:r>
              <a:rPr lang="ru-RU" sz="3200" dirty="0" smtClean="0">
                <a:solidFill>
                  <a:srgbClr val="C00000"/>
                </a:solidFill>
              </a:rPr>
              <a:t>Колорит в одной картине бывает разный: тёплый/холодный), светлый/тёмный, радостный/грустный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1936-5753-4A20-8D6F-FE79386CD9C2}" type="slidenum">
              <a:rPr lang="ru-RU"/>
              <a:pPr/>
              <a:t>19</a:t>
            </a:fld>
            <a:endParaRPr lang="ru-RU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845820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Точечный рисунок" r:id="rId3" imgW="5095238" imgH="3247619" progId="PBrush">
                  <p:embed/>
                </p:oleObj>
              </mc:Choice>
              <mc:Fallback>
                <p:oleObj name="Точечный рисунок" r:id="rId3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58200" cy="634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879475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1 - выбираем формат рисунка (впишем его в квадрат, в вертикальный прямоугольник или горизонтальный прямоугольник) и соответственно располагаем лист бумаги (вертикально или горизонтально)</a:t>
            </a:r>
          </a:p>
          <a:p>
            <a:pPr fontAlgn="auto"/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 – определяем, что в рисунке будет центром композиции, т. е. самым главным (например: планета, космонавт, космический корабль, пр.);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3725" y="3089275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" y="421481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3 – прорисовываем лёгким касанием карандаша все детали задуманной композиции.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29565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0" y="142852"/>
            <a:ext cx="8929718" cy="790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Не забывай-ка. Этапы работы!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20" grpId="0" autoUpdateAnimBg="0"/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6D96-180A-4825-85A1-2FF00C0F68DB}" type="slidenum">
              <a:rPr lang="ru-RU"/>
              <a:pPr/>
              <a:t>2</a:t>
            </a:fld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3810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>
                <a:latin typeface="Tiff-Heavy" pitchFamily="2" charset="0"/>
              </a:rPr>
              <a:t>Цель: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219200" y="214290"/>
            <a:ext cx="7924800" cy="1500198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3300"/>
                </a:solidFill>
              </a:rPr>
              <a:t>Мы совершим </a:t>
            </a:r>
            <a:r>
              <a:rPr lang="ru-RU" b="1" i="1" dirty="0" err="1" smtClean="0">
                <a:solidFill>
                  <a:srgbClr val="FF3300"/>
                </a:solidFill>
              </a:rPr>
              <a:t>путешствие</a:t>
            </a:r>
            <a:r>
              <a:rPr lang="ru-RU" b="1" i="1" dirty="0" smtClean="0">
                <a:solidFill>
                  <a:srgbClr val="FF3300"/>
                </a:solidFill>
              </a:rPr>
              <a:t> в мир загадочного космоса, 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3300"/>
                </a:solidFill>
              </a:rPr>
              <a:t> фантастики и творческих возможностей 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3300"/>
                </a:solidFill>
              </a:rPr>
              <a:t>изобразительного искусства</a:t>
            </a:r>
          </a:p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5375" name="Content Placeholder 3" descr="Sputnik-1.jpg"/>
          <p:cNvPicPr>
            <a:picLocks noChangeAspect="1"/>
          </p:cNvPicPr>
          <p:nvPr/>
        </p:nvPicPr>
        <p:blipFill>
          <a:blip r:embed="rId3"/>
          <a:srcRect l="-4948" r="-4948"/>
          <a:stretch>
            <a:fillRect/>
          </a:stretch>
        </p:blipFill>
        <p:spPr bwMode="auto">
          <a:xfrm>
            <a:off x="0" y="1643050"/>
            <a:ext cx="87630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4229104" cy="94297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Творчество</a:t>
            </a:r>
            <a:endParaRPr lang="ru-RU" sz="2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Конкурсы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243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1981200" y="5867400"/>
            <a:ext cx="60198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Сценка </a:t>
            </a:r>
            <a:r>
              <a:rPr lang="ru-RU" sz="2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«Невесомость!»</a:t>
            </a:r>
            <a:endParaRPr lang="ru-RU" sz="2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84" name="Picture 24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857250" cy="857250"/>
          </a:xfrm>
          <a:prstGeom prst="rect">
            <a:avLst/>
          </a:prstGeom>
          <a:noFill/>
        </p:spPr>
      </p:pic>
      <p:pic>
        <p:nvPicPr>
          <p:cNvPr id="15385" name="Picture 25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429000"/>
            <a:ext cx="857250" cy="857250"/>
          </a:xfrm>
          <a:prstGeom prst="rect">
            <a:avLst/>
          </a:prstGeom>
          <a:noFill/>
        </p:spPr>
      </p:pic>
      <p:pic>
        <p:nvPicPr>
          <p:cNvPr id="15386" name="Picture 26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343400"/>
            <a:ext cx="857250" cy="857250"/>
          </a:xfrm>
          <a:prstGeom prst="rect">
            <a:avLst/>
          </a:prstGeom>
          <a:noFill/>
        </p:spPr>
      </p:pic>
      <p:pic>
        <p:nvPicPr>
          <p:cNvPr id="15387" name="Picture 27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7912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15373" grpId="0" animBg="1" autoUpdateAnimBg="0"/>
      <p:bldP spid="15376" grpId="0" animBg="1"/>
      <p:bldP spid="15377" grpId="0" animBg="1"/>
      <p:bldP spid="15378" grpId="0" animBg="1"/>
      <p:bldP spid="153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1936-5753-4A20-8D6F-FE79386CD9C2}" type="slidenum">
              <a:rPr lang="ru-RU"/>
              <a:pPr/>
              <a:t>20</a:t>
            </a:fld>
            <a:endParaRPr lang="ru-RU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845820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Точечный рисунок" r:id="rId3" imgW="5095238" imgH="3247619" progId="PBrush">
                  <p:embed/>
                </p:oleObj>
              </mc:Choice>
              <mc:Fallback>
                <p:oleObj name="Точечный рисунок" r:id="rId3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58200" cy="634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000109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4 - переходим к цветовому оформлению (сегодня в своей работе вы можете использовать различные средства: акварельные и гуашевые краски, фломастеры, цветные мелки, карандаши, гелиевые ручки, пр.): </a:t>
            </a:r>
          </a:p>
          <a:p>
            <a:pPr marL="457200" lvl="0" indent="-457200" fontAlgn="auto">
              <a:buFont typeface="+mj-lt"/>
              <a:buAutoNum type="arabicPeriod"/>
            </a:pPr>
            <a:r>
              <a:rPr lang="ru-RU" sz="2000" dirty="0" smtClean="0"/>
              <a:t>начинаем с прокраски фона, которым будет изображение космического пространства. Попробуем поработать в интересной технике «по сырому».</a:t>
            </a:r>
          </a:p>
          <a:p>
            <a:pPr marL="457200" lvl="0" indent="-457200" fontAlgn="auto">
              <a:buFont typeface="+mj-lt"/>
              <a:buAutoNum type="arabicPeriod"/>
            </a:pPr>
            <a:r>
              <a:rPr lang="ru-RU" sz="2000" dirty="0" smtClean="0"/>
              <a:t>когда фон высохнет можно приступать к окончательной прорисовке в цвете всех деталей вашей композиции.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3725" y="3089275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" y="421481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5 – завершающий этап. Это работа над обобщением рисунка, доработкой главного, самого выразительного акцента (композиционного центра), «собиранием» композиции рисунка в единое целое, чтобы отдельные предметы не были слишком тёмными (или светлыми), не «выпадали» из рисунка и не были ярче композиционного центра.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29565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0" y="142852"/>
            <a:ext cx="8929718" cy="790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Не забывай-ка. Этапы работы!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20" grpId="0" autoUpdateAnimBg="0"/>
      <p:bldP spid="13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ED02-F131-49A2-9C2E-62362A929F2C}" type="slidenum">
              <a:rPr lang="ru-RU"/>
              <a:pPr/>
              <a:t>21</a:t>
            </a:fld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5125" y="66675"/>
            <a:ext cx="159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3300"/>
                </a:solidFill>
              </a:rPr>
              <a:t>Конкурс:</a:t>
            </a:r>
            <a:endParaRPr lang="ru-RU"/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6019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«Будь здоров и не хворай»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41325" y="1031875"/>
            <a:ext cx="7951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Какие упражнения и виды спорта подойдут для подготовки</a:t>
            </a:r>
          </a:p>
          <a:p>
            <a:r>
              <a:rPr lang="ru-RU"/>
              <a:t> в космонавты? Показать комплекс упражнений</a:t>
            </a:r>
          </a:p>
        </p:txBody>
      </p:sp>
      <p:pic>
        <p:nvPicPr>
          <p:cNvPr id="41993" name="Picture 9" descr="sport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1360488" cy="685800"/>
          </a:xfrm>
          <a:prstGeom prst="rect">
            <a:avLst/>
          </a:prstGeom>
          <a:noFill/>
        </p:spPr>
      </p:pic>
      <p:pic>
        <p:nvPicPr>
          <p:cNvPr id="41994" name="Picture 10" descr="sport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811213" cy="1349375"/>
          </a:xfrm>
          <a:prstGeom prst="rect">
            <a:avLst/>
          </a:prstGeom>
          <a:noFill/>
        </p:spPr>
      </p:pic>
      <p:pic>
        <p:nvPicPr>
          <p:cNvPr id="41995" name="Picture 11" descr="person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029200"/>
            <a:ext cx="1120775" cy="1143000"/>
          </a:xfrm>
          <a:prstGeom prst="rect">
            <a:avLst/>
          </a:prstGeom>
          <a:noFill/>
        </p:spPr>
      </p:pic>
      <p:pic>
        <p:nvPicPr>
          <p:cNvPr id="41996" name="Picture 12" descr="sport4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981200"/>
            <a:ext cx="1074738" cy="1050925"/>
          </a:xfrm>
          <a:prstGeom prst="rect">
            <a:avLst/>
          </a:prstGeom>
          <a:noFill/>
        </p:spPr>
      </p:pic>
      <p:pic>
        <p:nvPicPr>
          <p:cNvPr id="41997" name="Picture 13" descr="sport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257800"/>
            <a:ext cx="1006475" cy="1074738"/>
          </a:xfrm>
          <a:prstGeom prst="rect">
            <a:avLst/>
          </a:prstGeom>
          <a:noFill/>
        </p:spPr>
      </p:pic>
      <p:pic>
        <p:nvPicPr>
          <p:cNvPr id="41998" name="Picture 14" descr="sport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5600700"/>
            <a:ext cx="1828800" cy="1257300"/>
          </a:xfrm>
          <a:prstGeom prst="rect">
            <a:avLst/>
          </a:prstGeom>
          <a:noFill/>
        </p:spPr>
      </p:pic>
      <p:pic>
        <p:nvPicPr>
          <p:cNvPr id="41999" name="Picture 15" descr="sport4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714625"/>
            <a:ext cx="1120775" cy="1428750"/>
          </a:xfrm>
          <a:prstGeom prst="rect">
            <a:avLst/>
          </a:prstGeom>
          <a:noFill/>
        </p:spPr>
      </p:pic>
      <p:pic>
        <p:nvPicPr>
          <p:cNvPr id="42000" name="Picture 16" descr="raznoe00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7113" y="2171700"/>
            <a:ext cx="2011362" cy="2514600"/>
          </a:xfrm>
          <a:prstGeom prst="rect">
            <a:avLst/>
          </a:prstGeom>
          <a:noFill/>
        </p:spPr>
      </p:pic>
      <p:pic>
        <p:nvPicPr>
          <p:cNvPr id="42001" name="Picture 17" descr="sport1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5829300"/>
            <a:ext cx="1314450" cy="1028700"/>
          </a:xfrm>
          <a:prstGeom prst="rect">
            <a:avLst/>
          </a:prstGeom>
          <a:noFill/>
        </p:spPr>
      </p:pic>
      <p:pic>
        <p:nvPicPr>
          <p:cNvPr id="42002" name="Picture 18" descr="sport2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3429000"/>
            <a:ext cx="1143000" cy="1520825"/>
          </a:xfrm>
          <a:prstGeom prst="rect">
            <a:avLst/>
          </a:prstGeom>
          <a:noFill/>
        </p:spPr>
      </p:pic>
      <p:pic>
        <p:nvPicPr>
          <p:cNvPr id="42003" name="Picture 19" descr="sport5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0" y="5334000"/>
            <a:ext cx="1922463" cy="1524000"/>
          </a:xfrm>
          <a:prstGeom prst="rect">
            <a:avLst/>
          </a:prstGeom>
          <a:noFill/>
        </p:spPr>
      </p:pic>
      <p:pic>
        <p:nvPicPr>
          <p:cNvPr id="42004" name="Picture 20" descr="sport4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72200" y="2640013"/>
            <a:ext cx="1600200" cy="15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833A-1C24-490D-9077-F6F2A7BF13F0}" type="slidenum">
              <a:rPr lang="ru-RU"/>
              <a:pPr/>
              <a:t>22</a:t>
            </a:fld>
            <a:endParaRPr lang="ru-RU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838200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0" cy="628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2981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Внимание!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81000" y="2819400"/>
          <a:ext cx="3922713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Точечный рисунок" r:id="rId6" imgW="7504762" imgH="5638095" progId="PBrush">
                  <p:embed/>
                </p:oleObj>
              </mc:Choice>
              <mc:Fallback>
                <p:oleObj name="Точечный рисунок" r:id="rId6" imgW="7504762" imgH="5638095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3922713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477000" y="685800"/>
          <a:ext cx="17335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Точечный рисунок" r:id="rId8" imgW="2133898" imgH="3390476" progId="PBrush">
                  <p:embed/>
                </p:oleObj>
              </mc:Choice>
              <mc:Fallback>
                <p:oleObj name="Точечный рисунок" r:id="rId8" imgW="2133898" imgH="3390476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85800"/>
                        <a:ext cx="17335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0" y="4267200"/>
            <a:ext cx="413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cs typeface="Times New Roman" pitchFamily="18" charset="0"/>
              </a:rPr>
              <a:t>Как уменьшить</a:t>
            </a:r>
            <a:endParaRPr lang="ru-RU" b="1" u="sng"/>
          </a:p>
          <a:p>
            <a:r>
              <a:rPr lang="ru-RU" b="1" u="sng">
                <a:cs typeface="Times New Roman" pitchFamily="18" charset="0"/>
              </a:rPr>
              <a:t> вредное воздействие</a:t>
            </a:r>
            <a:endParaRPr lang="ru-RU" b="1" u="sng"/>
          </a:p>
          <a:p>
            <a:r>
              <a:rPr lang="ru-RU" b="1" u="sng">
                <a:cs typeface="Times New Roman" pitchFamily="18" charset="0"/>
              </a:rPr>
              <a:t> перегрузок на человека?</a:t>
            </a:r>
            <a:endParaRPr lang="ru-RU"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8925" y="2098675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Пантомима: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2438400" y="1905000"/>
            <a:ext cx="37338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Перегрузка»</a:t>
            </a:r>
          </a:p>
        </p:txBody>
      </p:sp>
      <p:pic>
        <p:nvPicPr>
          <p:cNvPr id="10254" name="Picture 14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295400"/>
            <a:ext cx="857250" cy="857250"/>
          </a:xfrm>
          <a:prstGeom prst="rect">
            <a:avLst/>
          </a:prstGeom>
          <a:noFill/>
        </p:spPr>
      </p:pic>
      <p:pic>
        <p:nvPicPr>
          <p:cNvPr id="10255" name="Picture 15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41148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50" grpId="0" autoUpdateAnimBg="0"/>
      <p:bldP spid="10251" grpId="0" autoUpdateAnimBg="0"/>
      <p:bldP spid="102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897F-A01D-4E52-A2EF-7D311F534A3E}" type="slidenum">
              <a:rPr lang="ru-RU"/>
              <a:pPr/>
              <a:t>23</a:t>
            </a:fld>
            <a:endParaRPr lang="ru-RU"/>
          </a:p>
        </p:txBody>
      </p:sp>
      <p:pic>
        <p:nvPicPr>
          <p:cNvPr id="11270" name="Picture 4" descr="30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4419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Невесомость!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661025" y="1744663"/>
            <a:ext cx="3178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AD8E4"/>
                </a:solidFill>
              </a:rPr>
              <a:t>Какие чувства испытывает космонавт?</a:t>
            </a:r>
            <a:endParaRPr lang="ru-RU"/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685800" y="2628900"/>
            <a:ext cx="44005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spc="56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«Фантастический рассказ»</a:t>
            </a:r>
          </a:p>
        </p:txBody>
      </p:sp>
      <p:pic>
        <p:nvPicPr>
          <p:cNvPr id="11275" name="Picture 11" descr="na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7175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 autoUpdateAnimBg="0"/>
      <p:bldP spid="112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89A8-E0DE-44D8-9BE8-A6A614CCE247}" type="slidenum">
              <a:rPr lang="ru-RU"/>
              <a:pPr/>
              <a:t>24</a:t>
            </a:fld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6764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3300"/>
                </a:solidFill>
              </a:rPr>
              <a:t>«Взять то, что пригодится в Космосе,                                                                с завязанными глазами»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Конкурс капитанов: 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228600" y="4038600"/>
            <a:ext cx="82581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Вещи, предметы, измерительные </a:t>
            </a:r>
          </a:p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приборы, и рассказать их назначение и пригодность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69925" y="2860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</a:t>
            </a:r>
          </a:p>
        </p:txBody>
      </p:sp>
      <p:pic>
        <p:nvPicPr>
          <p:cNvPr id="36873" name="Picture 9" descr="fete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046288" cy="1897063"/>
          </a:xfrm>
          <a:prstGeom prst="rect">
            <a:avLst/>
          </a:prstGeom>
          <a:noFill/>
        </p:spPr>
      </p:pic>
      <p:pic>
        <p:nvPicPr>
          <p:cNvPr id="36874" name="Picture 10" descr="sport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00400"/>
            <a:ext cx="788988" cy="765175"/>
          </a:xfrm>
          <a:prstGeom prst="rect">
            <a:avLst/>
          </a:prstGeom>
          <a:noFill/>
        </p:spPr>
      </p:pic>
      <p:pic>
        <p:nvPicPr>
          <p:cNvPr id="36875" name="Picture 11" descr="sport7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5488" y="228600"/>
            <a:ext cx="2068512" cy="2079625"/>
          </a:xfrm>
          <a:prstGeom prst="rect">
            <a:avLst/>
          </a:prstGeom>
          <a:noFill/>
        </p:spPr>
      </p:pic>
      <p:pic>
        <p:nvPicPr>
          <p:cNvPr id="36876" name="Picture 12" descr="ogjets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04800"/>
            <a:ext cx="1692275" cy="1279525"/>
          </a:xfrm>
          <a:prstGeom prst="rect">
            <a:avLst/>
          </a:prstGeom>
          <a:noFill/>
        </p:spPr>
      </p:pic>
      <p:pic>
        <p:nvPicPr>
          <p:cNvPr id="36877" name="Picture 13" descr="objets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219200"/>
            <a:ext cx="685800" cy="685800"/>
          </a:xfrm>
          <a:prstGeom prst="rect">
            <a:avLst/>
          </a:prstGeom>
          <a:noFill/>
        </p:spPr>
      </p:pic>
      <p:pic>
        <p:nvPicPr>
          <p:cNvPr id="36878" name="Picture 14" descr="objets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1000"/>
            <a:ext cx="892175" cy="731838"/>
          </a:xfrm>
          <a:prstGeom prst="rect">
            <a:avLst/>
          </a:prstGeom>
          <a:noFill/>
        </p:spPr>
      </p:pic>
      <p:pic>
        <p:nvPicPr>
          <p:cNvPr id="36881" name="Picture 17" descr="ogjets2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962400"/>
            <a:ext cx="936625" cy="936625"/>
          </a:xfrm>
          <a:prstGeom prst="rect">
            <a:avLst/>
          </a:prstGeom>
          <a:noFill/>
        </p:spPr>
      </p:pic>
      <p:pic>
        <p:nvPicPr>
          <p:cNvPr id="36882" name="Picture 18" descr="ogjets9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2138" y="2549525"/>
            <a:ext cx="1439862" cy="879475"/>
          </a:xfrm>
          <a:prstGeom prst="rect">
            <a:avLst/>
          </a:prstGeom>
          <a:noFill/>
        </p:spPr>
      </p:pic>
      <p:pic>
        <p:nvPicPr>
          <p:cNvPr id="36883" name="Picture 19" descr="feu1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2743200"/>
            <a:ext cx="146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20" descr="hightech2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867400"/>
            <a:ext cx="742950" cy="696913"/>
          </a:xfrm>
          <a:prstGeom prst="rect">
            <a:avLst/>
          </a:prstGeom>
          <a:noFill/>
        </p:spPr>
      </p:pic>
      <p:pic>
        <p:nvPicPr>
          <p:cNvPr id="36885" name="Picture 21" descr="hightech4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85800"/>
            <a:ext cx="1143000" cy="933450"/>
          </a:xfrm>
          <a:prstGeom prst="rect">
            <a:avLst/>
          </a:prstGeom>
          <a:noFill/>
        </p:spPr>
      </p:pic>
      <p:pic>
        <p:nvPicPr>
          <p:cNvPr id="36886" name="Picture 22" descr="hightech1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7800" y="1143000"/>
            <a:ext cx="533400" cy="457200"/>
          </a:xfrm>
          <a:prstGeom prst="rect">
            <a:avLst/>
          </a:prstGeom>
          <a:noFill/>
        </p:spPr>
      </p:pic>
      <p:pic>
        <p:nvPicPr>
          <p:cNvPr id="36887" name="Picture 23" descr="objets34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29200" y="2400300"/>
            <a:ext cx="765175" cy="1028700"/>
          </a:xfrm>
          <a:prstGeom prst="rect">
            <a:avLst/>
          </a:prstGeom>
          <a:noFill/>
        </p:spPr>
      </p:pic>
      <p:pic>
        <p:nvPicPr>
          <p:cNvPr id="36888" name="Picture 24" descr="objets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72200" y="2590800"/>
            <a:ext cx="2193925" cy="1292225"/>
          </a:xfrm>
          <a:prstGeom prst="rect">
            <a:avLst/>
          </a:prstGeom>
          <a:noFill/>
        </p:spPr>
      </p:pic>
      <p:pic>
        <p:nvPicPr>
          <p:cNvPr id="36889" name="Picture 25" descr="10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76400" y="6248400"/>
            <a:ext cx="1463675" cy="365125"/>
          </a:xfrm>
          <a:prstGeom prst="rect">
            <a:avLst/>
          </a:prstGeom>
          <a:noFill/>
        </p:spPr>
      </p:pic>
      <p:pic>
        <p:nvPicPr>
          <p:cNvPr id="36890" name="Picture 26" descr="fetes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72450" y="457200"/>
            <a:ext cx="971550" cy="1736725"/>
          </a:xfrm>
          <a:prstGeom prst="rect">
            <a:avLst/>
          </a:prstGeom>
          <a:noFill/>
        </p:spPr>
      </p:pic>
      <p:pic>
        <p:nvPicPr>
          <p:cNvPr id="36891" name="Picture 27" descr="hightech48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1295400"/>
            <a:ext cx="609600" cy="457200"/>
          </a:xfrm>
          <a:prstGeom prst="rect">
            <a:avLst/>
          </a:prstGeom>
          <a:noFill/>
        </p:spPr>
      </p:pic>
      <p:pic>
        <p:nvPicPr>
          <p:cNvPr id="36892" name="Picture 28" descr="bd53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86200" y="5635625"/>
            <a:ext cx="1828800" cy="1222375"/>
          </a:xfrm>
          <a:prstGeom prst="rect">
            <a:avLst/>
          </a:prstGeom>
          <a:noFill/>
        </p:spPr>
      </p:pic>
      <p:pic>
        <p:nvPicPr>
          <p:cNvPr id="36893" name="Picture 29" descr="hightech2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667000" y="1219200"/>
            <a:ext cx="571500" cy="525463"/>
          </a:xfrm>
          <a:prstGeom prst="rect">
            <a:avLst/>
          </a:prstGeom>
          <a:noFill/>
        </p:spPr>
      </p:pic>
      <p:pic>
        <p:nvPicPr>
          <p:cNvPr id="36894" name="Picture 30" descr="bd5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162800" y="5638800"/>
            <a:ext cx="914400" cy="87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  <p:bldP spid="36870" grpId="0" animBg="1"/>
      <p:bldP spid="36871" grpId="0" animBg="1"/>
      <p:bldP spid="3687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A80D-7040-4497-9C26-7AA7EB02517B}" type="slidenum">
              <a:rPr lang="ru-RU"/>
              <a:pPr/>
              <a:t>25</a:t>
            </a:fld>
            <a:endParaRPr lang="ru-RU"/>
          </a:p>
        </p:txBody>
      </p:sp>
      <p:graphicFrame>
        <p:nvGraphicFramePr>
          <p:cNvPr id="67584" name="Object 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Рисунок 62" descr="Музей космонавти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838200"/>
            <a:ext cx="3962400" cy="2590800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53000" y="914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Кухня космонавтов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1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2299" name="Рисунок 64" descr="Музей космонавти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838200"/>
            <a:ext cx="4114800" cy="2819400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" y="2971800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Рабочее место космонавтов</a:t>
            </a:r>
          </a:p>
        </p:txBody>
      </p:sp>
      <p:pic>
        <p:nvPicPr>
          <p:cNvPr id="12301" name="Рисунок 63" descr="Музей космонавти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86200"/>
            <a:ext cx="3886200" cy="2743200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62000" y="6096000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Спальня космонавтов</a:t>
            </a:r>
          </a:p>
        </p:txBody>
      </p:sp>
      <p:pic>
        <p:nvPicPr>
          <p:cNvPr id="12303" name="Рисунок 61" descr="Музей космонавти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3733800"/>
            <a:ext cx="4038600" cy="2876550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257800" y="60198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Внутри корабля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8925" y="-34925"/>
            <a:ext cx="862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Подсказка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2306" name="Picture 18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0"/>
            <a:ext cx="857250" cy="857250"/>
          </a:xfrm>
          <a:prstGeom prst="rect">
            <a:avLst/>
          </a:prstGeom>
          <a:noFill/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518525" y="65182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1807-CF31-45C0-AAFE-B7AF8D1E1EE1}" type="slidenum">
              <a:rPr lang="ru-RU"/>
              <a:pPr/>
              <a:t>26</a:t>
            </a:fld>
            <a:endParaRPr lang="ru-RU"/>
          </a:p>
        </p:txBody>
      </p:sp>
      <p:graphicFrame>
        <p:nvGraphicFramePr>
          <p:cNvPr id="68608" name="Object 0"/>
          <p:cNvGraphicFramePr>
            <a:graphicFrameLocks noChangeAspect="1"/>
          </p:cNvGraphicFramePr>
          <p:nvPr/>
        </p:nvGraphicFramePr>
        <p:xfrm>
          <a:off x="0" y="0"/>
          <a:ext cx="838200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0" cy="628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98525" y="117475"/>
            <a:ext cx="646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                               «Доверяй-ка и  проверяй-ка»</a:t>
            </a:r>
          </a:p>
        </p:txBody>
      </p:sp>
      <p:pic>
        <p:nvPicPr>
          <p:cNvPr id="14340" name="Picture 7" descr="{6F4F0E34-98FA-42CB-8B04-1EE78FF0CE13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152525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2338" y="1670050"/>
            <a:ext cx="2219325" cy="175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46125" y="498475"/>
            <a:ext cx="642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Показаниям приборов в состоянии невесомости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2209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</a:t>
            </a:r>
          </a:p>
        </p:txBody>
      </p:sp>
      <p:pic>
        <p:nvPicPr>
          <p:cNvPr id="14345" name="Picture 9" descr="na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286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3D1-6B21-4589-A541-0E4A950F551C}" type="slidenum">
              <a:rPr lang="ru-RU"/>
              <a:pPr/>
              <a:t>27</a:t>
            </a:fld>
            <a:endParaRPr lang="ru-RU"/>
          </a:p>
        </p:txBody>
      </p:sp>
      <p:pic>
        <p:nvPicPr>
          <p:cNvPr id="33794" name="Рисунок 67" descr="Музей космонав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533400"/>
            <a:ext cx="6010275" cy="450215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4937125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Система водообеспечения "Колос — 5Д"</a:t>
            </a:r>
            <a:b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Предназначена для снабжения питьевой, консервированной ионным серебром, водой во время полета на космическом корабле "Союз"</a:t>
            </a:r>
            <a:b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Подлинник.</a:t>
            </a:r>
            <a:br>
              <a:rPr lang="ru-RU" sz="20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ru-RU" sz="2000" b="1" i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693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Источник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EDFA-6D3E-48E1-A809-4FC679BB3BF3}" type="slidenum">
              <a:rPr lang="ru-RU"/>
              <a:pPr/>
              <a:t>28</a:t>
            </a:fld>
            <a:endParaRPr lang="ru-RU"/>
          </a:p>
        </p:txBody>
      </p:sp>
      <p:graphicFrame>
        <p:nvGraphicFramePr>
          <p:cNvPr id="70656" name="Object 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Точечный рисунок" r:id="rId3" imgW="5095238" imgH="3247619" progId="PBrush">
                  <p:embed/>
                </p:oleObj>
              </mc:Choice>
              <mc:Fallback>
                <p:oleObj name="Точечный рисунок" r:id="rId3" imgW="5095238" imgH="3247619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266700" y="304800"/>
          <a:ext cx="86106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Точечный рисунок" r:id="rId5" imgW="5772956" imgH="4800000" progId="PBrush">
                  <p:embed/>
                </p:oleObj>
              </mc:Choice>
              <mc:Fallback>
                <p:oleObj name="Точечный рисунок" r:id="rId5" imgW="5772956" imgH="480000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04800"/>
                        <a:ext cx="86106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6700" y="422275"/>
            <a:ext cx="8610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solidFill>
                  <a:srgbClr val="FFFF00"/>
                </a:solidFill>
              </a:rPr>
              <a:t>                                Используемая литература:</a:t>
            </a:r>
          </a:p>
          <a:p>
            <a:pPr marL="457200" indent="-457200"/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О. </a:t>
            </a:r>
            <a:r>
              <a:rPr lang="ru-RU" sz="1400" dirty="0" err="1" smtClean="0">
                <a:solidFill>
                  <a:srgbClr val="FFFF00"/>
                </a:solidFill>
              </a:rPr>
              <a:t>Ставрова</a:t>
            </a:r>
            <a:r>
              <a:rPr lang="ru-RU" sz="1400" dirty="0" smtClean="0">
                <a:solidFill>
                  <a:srgbClr val="FFFF00"/>
                </a:solidFill>
              </a:rPr>
              <a:t>, А Серова, Загадочный мир рисунка и живописи, Интеллект-центр, 2011.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Хрестоматии литературных произведений к урокам изобразительного искусства.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Справочные пособия, энциклопедии по искусству.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Альбомы по искусству. </a:t>
            </a:r>
          </a:p>
          <a:p>
            <a:pPr lvl="0"/>
            <a:r>
              <a:rPr lang="ru-RU" sz="1400" dirty="0" err="1" smtClean="0">
                <a:solidFill>
                  <a:srgbClr val="FFFF00"/>
                </a:solidFill>
              </a:rPr>
              <a:t>Соковня</a:t>
            </a:r>
            <a:r>
              <a:rPr lang="ru-RU" sz="1400" dirty="0" smtClean="0">
                <a:solidFill>
                  <a:srgbClr val="FFFF00"/>
                </a:solidFill>
              </a:rPr>
              <a:t>- Семенова И.И.. Основы физиологии и гигиены детей и подростков. – М.: Академия, 1999.</a:t>
            </a:r>
          </a:p>
          <a:p>
            <a:pPr lvl="0"/>
            <a:r>
              <a:rPr lang="ru-RU" sz="1400" dirty="0" err="1" smtClean="0">
                <a:solidFill>
                  <a:srgbClr val="FFFF00"/>
                </a:solidFill>
              </a:rPr>
              <a:t>Сократов</a:t>
            </a:r>
            <a:r>
              <a:rPr lang="ru-RU" sz="1400" dirty="0" smtClean="0">
                <a:solidFill>
                  <a:srgbClr val="FFFF00"/>
                </a:solidFill>
              </a:rPr>
              <a:t> Н.В., Феофанов В.Н.. Мотивационные основы </a:t>
            </a:r>
            <a:r>
              <a:rPr lang="ru-RU" sz="1400" dirty="0" err="1" smtClean="0">
                <a:solidFill>
                  <a:srgbClr val="FFFF00"/>
                </a:solidFill>
              </a:rPr>
              <a:t>здоровьесберегающего</a:t>
            </a:r>
            <a:r>
              <a:rPr lang="ru-RU" sz="1400" dirty="0" smtClean="0">
                <a:solidFill>
                  <a:srgbClr val="FFFF00"/>
                </a:solidFill>
              </a:rPr>
              <a:t> образования детей: Методические рекомендации. – Оренбург, 2001.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Теплов Б.М.. Психологические вопросы художественного воспитания. Известия АПН РСФСР. /Выпуск 11. – М. –</a:t>
            </a:r>
          </a:p>
          <a:p>
            <a:pPr lvl="0"/>
            <a:r>
              <a:rPr lang="ru-RU" sz="1400" dirty="0" smtClean="0">
                <a:solidFill>
                  <a:srgbClr val="FFFF00"/>
                </a:solidFill>
              </a:rPr>
              <a:t>Т. Я. </a:t>
            </a:r>
            <a:r>
              <a:rPr lang="ru-RU" sz="1400" dirty="0" err="1" smtClean="0">
                <a:solidFill>
                  <a:srgbClr val="FFFF00"/>
                </a:solidFill>
              </a:rPr>
              <a:t>Шпикалова</a:t>
            </a:r>
            <a:r>
              <a:rPr lang="ru-RU" sz="1400" dirty="0" smtClean="0">
                <a:solidFill>
                  <a:srgbClr val="FFFF00"/>
                </a:solidFill>
              </a:rPr>
              <a:t>, Л. В. Ершова, Изобразительное искусство. 6 – 7классы. Методическое пособие.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err="1" smtClean="0">
                <a:solidFill>
                  <a:srgbClr val="FFFF00"/>
                </a:solidFill>
              </a:rPr>
              <a:t>Сократов</a:t>
            </a:r>
            <a:r>
              <a:rPr lang="ru-RU" sz="1400" dirty="0" smtClean="0">
                <a:solidFill>
                  <a:srgbClr val="FFFF00"/>
                </a:solidFill>
              </a:rPr>
              <a:t> Н.В., Феофанов В.Н.. Мотивационные основы </a:t>
            </a:r>
            <a:r>
              <a:rPr lang="ru-RU" sz="1400" dirty="0" err="1" smtClean="0">
                <a:solidFill>
                  <a:srgbClr val="FFFF00"/>
                </a:solidFill>
              </a:rPr>
              <a:t>здоровьесберегающего</a:t>
            </a:r>
            <a:r>
              <a:rPr lang="ru-RU" sz="1400" dirty="0" smtClean="0">
                <a:solidFill>
                  <a:srgbClr val="FFFF00"/>
                </a:solidFill>
              </a:rPr>
              <a:t> образования детей: Методические рекомендации. – Оренбург, 2001</a:t>
            </a:r>
            <a:endParaRPr lang="en-US" sz="1400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11"/>
            </a:pPr>
            <a:r>
              <a:rPr lang="ru-RU" sz="1400" dirty="0" smtClean="0">
                <a:solidFill>
                  <a:srgbClr val="FFFF00"/>
                </a:solidFill>
              </a:rPr>
              <a:t>Интернет </a:t>
            </a:r>
            <a:r>
              <a:rPr lang="ru-RU" sz="1400" dirty="0">
                <a:solidFill>
                  <a:srgbClr val="FFFF00"/>
                </a:solidFill>
              </a:rPr>
              <a:t>ресурсы: </a:t>
            </a:r>
          </a:p>
          <a:p>
            <a:pPr marL="457200" indent="-457200">
              <a:buFontTx/>
              <a:buChar char="•"/>
            </a:pPr>
            <a:r>
              <a:rPr lang="ru-RU" sz="1400" dirty="0" smtClean="0">
                <a:solidFill>
                  <a:srgbClr val="FFFF00"/>
                </a:solidFill>
                <a:hlinkClick r:id="rId7"/>
              </a:rPr>
              <a:t>http</a:t>
            </a:r>
            <a:r>
              <a:rPr lang="ru-RU" sz="1400" dirty="0">
                <a:solidFill>
                  <a:srgbClr val="FFFF00"/>
                </a:solidFill>
                <a:hlinkClick r:id="rId7"/>
              </a:rPr>
              <a:t>://phys.rsu.ru/web/astro/maps/c_wint.html</a:t>
            </a:r>
            <a:r>
              <a:rPr lang="ru-RU" sz="1400" dirty="0">
                <a:solidFill>
                  <a:srgbClr val="FFFF00"/>
                </a:solidFill>
              </a:rPr>
              <a:t> - Карты звездного неба. Электронный Планетарий. </a:t>
            </a:r>
            <a:endParaRPr lang="ru-RU" sz="1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www.youtube.com/watch?v=LSYWa234l1I</a:t>
            </a:r>
            <a:r>
              <a:rPr lang="ru-RU" sz="1400" dirty="0" smtClean="0"/>
              <a:t> </a:t>
            </a:r>
            <a:r>
              <a:rPr lang="ru-RU" sz="1400" u="sng" dirty="0">
                <a:solidFill>
                  <a:srgbClr val="FFFF00"/>
                </a:solidFill>
              </a:rPr>
              <a:t>Алексей Леонов: 12 минут во Вселенной </a:t>
            </a:r>
            <a:r>
              <a:rPr lang="ru-RU" sz="1400" u="sng" dirty="0" smtClean="0">
                <a:solidFill>
                  <a:srgbClr val="FFFF00"/>
                </a:solidFill>
              </a:rPr>
              <a:t>-</a:t>
            </a:r>
            <a:r>
              <a:rPr lang="ru-RU" sz="1400" u="sng" dirty="0">
                <a:solidFill>
                  <a:srgbClr val="FFFF00"/>
                </a:solidFill>
              </a:rPr>
              <a:t/>
            </a:r>
            <a:br>
              <a:rPr lang="ru-RU" sz="1400" u="sng" dirty="0">
                <a:solidFill>
                  <a:srgbClr val="FFFF00"/>
                </a:solidFill>
              </a:rPr>
            </a:br>
            <a:r>
              <a:rPr lang="ru-RU" sz="1400" u="sng" dirty="0">
                <a:solidFill>
                  <a:srgbClr val="FFFF00"/>
                </a:solidFill>
              </a:rPr>
              <a:t>https://www.youtube.com › </a:t>
            </a:r>
            <a:r>
              <a:rPr lang="ru-RU" sz="1400" u="sng" dirty="0" err="1" smtClean="0">
                <a:solidFill>
                  <a:srgbClr val="FFFF00"/>
                </a:solidFill>
              </a:rPr>
              <a:t>watch</a:t>
            </a:r>
            <a:endParaRPr lang="ru-RU" sz="1400" dirty="0">
              <a:solidFill>
                <a:srgbClr val="FFFF00"/>
              </a:solidFill>
              <a:hlinkClick r:id="rId9"/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FFFF00"/>
                </a:solidFill>
                <a:hlinkClick r:id="rId9"/>
              </a:rPr>
              <a:t>http://ingolmo.bestpersons.ru/friends/?page=12-</a:t>
            </a:r>
            <a:r>
              <a:rPr lang="ru-RU" sz="1400" dirty="0">
                <a:solidFill>
                  <a:srgbClr val="FFFF00"/>
                </a:solidFill>
              </a:rPr>
              <a:t>Старт ракеты Восток с Ю.Гагариным на борту. </a:t>
            </a:r>
            <a:endParaRPr lang="ru-RU" sz="1400" dirty="0">
              <a:solidFill>
                <a:srgbClr val="FFFF00"/>
              </a:solidFill>
              <a:hlinkClick r:id="rId10"/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FFFF00"/>
                </a:solidFill>
                <a:hlinkClick r:id="rId10"/>
              </a:rPr>
              <a:t>http://www.detskiy-mir.net/comments/2007_9_24_15.htm</a:t>
            </a:r>
            <a:r>
              <a:rPr lang="ru-RU" sz="1400" dirty="0">
                <a:solidFill>
                  <a:srgbClr val="FFFF00"/>
                </a:solidFill>
              </a:rPr>
              <a:t> - Фотография Земли из космоса.  </a:t>
            </a:r>
            <a:endParaRPr lang="ru-RU" sz="1400" dirty="0">
              <a:solidFill>
                <a:srgbClr val="FFFF00"/>
              </a:solidFill>
              <a:hlinkClick r:id="rId11"/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FFFF00"/>
                </a:solidFill>
                <a:hlinkClick r:id="rId11"/>
              </a:rPr>
              <a:t>http://photoportal.com.ua/photo/show/141</a:t>
            </a:r>
            <a:r>
              <a:rPr lang="ru-RU" sz="1400" dirty="0">
                <a:solidFill>
                  <a:srgbClr val="FFFF00"/>
                </a:solidFill>
              </a:rPr>
              <a:t>- Земля из космоса. </a:t>
            </a:r>
            <a:endParaRPr lang="ru-RU" sz="1400" dirty="0">
              <a:solidFill>
                <a:srgbClr val="FFFF00"/>
              </a:solidFill>
              <a:hlinkClick r:id="rId12"/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FFFF00"/>
                </a:solidFill>
                <a:hlinkClick r:id="rId12"/>
              </a:rPr>
              <a:t>http://news.excelion.ru/8/?page=21</a:t>
            </a:r>
            <a:r>
              <a:rPr lang="ru-RU" sz="1400" dirty="0">
                <a:solidFill>
                  <a:srgbClr val="FFFF00"/>
                </a:solidFill>
              </a:rPr>
              <a:t> - Первые космонавты на Луне.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FF00"/>
              </a:solidFill>
            </a:endParaRPr>
          </a:p>
          <a:p>
            <a:pPr marL="457200" indent="-457200"/>
            <a:endParaRPr lang="ru-RU" dirty="0">
              <a:solidFill>
                <a:srgbClr val="FFFF00"/>
              </a:solidFill>
            </a:endParaRPr>
          </a:p>
          <a:p>
            <a:pPr marL="457200" indent="-457200"/>
            <a:endParaRPr lang="ru-RU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518525" y="6289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297-0636-4743-ADC9-B5EDC652F141}" type="slidenum">
              <a:rPr lang="ru-RU"/>
              <a:pPr/>
              <a:t>3</a:t>
            </a:fld>
            <a:endParaRPr lang="ru-RU"/>
          </a:p>
        </p:txBody>
      </p:sp>
      <p:graphicFrame>
        <p:nvGraphicFramePr>
          <p:cNvPr id="24580" name="Object 1028"/>
          <p:cNvGraphicFramePr>
            <a:graphicFrameLocks noChangeAspect="1"/>
          </p:cNvGraphicFramePr>
          <p:nvPr/>
        </p:nvGraphicFramePr>
        <p:xfrm>
          <a:off x="381000" y="1066800"/>
          <a:ext cx="8534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Точечный рисунок" r:id="rId4" imgW="7590476" imgH="5038095" progId="PBrush">
                  <p:embed/>
                </p:oleObj>
              </mc:Choice>
              <mc:Fallback>
                <p:oleObj name="Точечный рисунок" r:id="rId4" imgW="7590476" imgH="5038095" progId="PBrush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534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5125" y="41275"/>
            <a:ext cx="855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Конкурсный отбор </a:t>
            </a:r>
            <a:r>
              <a:rPr lang="ru-RU" dirty="0" err="1" smtClean="0"/>
              <a:t>вкосмонавты</a:t>
            </a:r>
            <a:r>
              <a:rPr lang="ru-RU" dirty="0" smtClean="0"/>
              <a:t>. Какие  самые яркие звезды  и какие созвездия вы знаете? Назовите их.</a:t>
            </a:r>
            <a:endParaRPr lang="ru-RU" dirty="0"/>
          </a:p>
        </p:txBody>
      </p:sp>
      <p:pic>
        <p:nvPicPr>
          <p:cNvPr id="6169" name="Picture 25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429000"/>
            <a:ext cx="609600" cy="422275"/>
          </a:xfrm>
          <a:prstGeom prst="rect">
            <a:avLst/>
          </a:prstGeom>
          <a:noFill/>
        </p:spPr>
      </p:pic>
      <p:pic>
        <p:nvPicPr>
          <p:cNvPr id="6170" name="Picture 26" descr="raznoe03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724400"/>
            <a:ext cx="381000" cy="263525"/>
          </a:xfrm>
          <a:prstGeom prst="rect">
            <a:avLst/>
          </a:prstGeom>
          <a:noFill/>
        </p:spPr>
      </p:pic>
      <p:pic>
        <p:nvPicPr>
          <p:cNvPr id="6171" name="Picture 27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5410200"/>
            <a:ext cx="457200" cy="317500"/>
          </a:xfrm>
          <a:prstGeom prst="rect">
            <a:avLst/>
          </a:prstGeom>
          <a:noFill/>
        </p:spPr>
      </p:pic>
      <p:pic>
        <p:nvPicPr>
          <p:cNvPr id="6172" name="Picture 28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5181600"/>
            <a:ext cx="457200" cy="315913"/>
          </a:xfrm>
          <a:prstGeom prst="rect">
            <a:avLst/>
          </a:prstGeom>
          <a:noFill/>
        </p:spPr>
      </p:pic>
      <p:pic>
        <p:nvPicPr>
          <p:cNvPr id="6173" name="Picture 29" descr="raznoe03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343400"/>
            <a:ext cx="533400" cy="369888"/>
          </a:xfrm>
          <a:prstGeom prst="rect">
            <a:avLst/>
          </a:prstGeom>
          <a:noFill/>
        </p:spPr>
      </p:pic>
      <p:pic>
        <p:nvPicPr>
          <p:cNvPr id="6174" name="Picture 30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143000"/>
            <a:ext cx="457200" cy="317500"/>
          </a:xfrm>
          <a:prstGeom prst="rect">
            <a:avLst/>
          </a:prstGeom>
          <a:noFill/>
        </p:spPr>
      </p:pic>
      <p:pic>
        <p:nvPicPr>
          <p:cNvPr id="6175" name="Picture 31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066800"/>
            <a:ext cx="609600" cy="346075"/>
          </a:xfrm>
          <a:prstGeom prst="rect">
            <a:avLst/>
          </a:prstGeom>
          <a:noFill/>
        </p:spPr>
      </p:pic>
      <p:pic>
        <p:nvPicPr>
          <p:cNvPr id="6176" name="Picture 32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673350"/>
            <a:ext cx="762000" cy="527050"/>
          </a:xfrm>
          <a:prstGeom prst="rect">
            <a:avLst/>
          </a:prstGeom>
          <a:noFill/>
        </p:spPr>
      </p:pic>
      <p:pic>
        <p:nvPicPr>
          <p:cNvPr id="6177" name="Picture 33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139950"/>
            <a:ext cx="762000" cy="527050"/>
          </a:xfrm>
          <a:prstGeom prst="rect">
            <a:avLst/>
          </a:prstGeom>
          <a:noFill/>
        </p:spPr>
      </p:pic>
      <p:pic>
        <p:nvPicPr>
          <p:cNvPr id="6178" name="Picture 34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573338"/>
            <a:ext cx="685800" cy="474662"/>
          </a:xfrm>
          <a:prstGeom prst="rect">
            <a:avLst/>
          </a:prstGeom>
          <a:noFill/>
        </p:spPr>
      </p:pic>
      <p:pic>
        <p:nvPicPr>
          <p:cNvPr id="6179" name="Picture 35" descr="raznoe03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334000"/>
            <a:ext cx="533400" cy="368300"/>
          </a:xfrm>
          <a:prstGeom prst="rect">
            <a:avLst/>
          </a:prstGeom>
          <a:noFill/>
        </p:spPr>
      </p:pic>
      <p:pic>
        <p:nvPicPr>
          <p:cNvPr id="6180" name="Picture 36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301750"/>
            <a:ext cx="762000" cy="527050"/>
          </a:xfrm>
          <a:prstGeom prst="rect">
            <a:avLst/>
          </a:prstGeom>
          <a:noFill/>
        </p:spPr>
      </p:pic>
      <p:pic>
        <p:nvPicPr>
          <p:cNvPr id="6181" name="Picture 37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044950"/>
            <a:ext cx="457200" cy="315913"/>
          </a:xfrm>
          <a:prstGeom prst="rect">
            <a:avLst/>
          </a:prstGeom>
          <a:noFill/>
        </p:spPr>
      </p:pic>
      <p:pic>
        <p:nvPicPr>
          <p:cNvPr id="6182" name="Picture 38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876800"/>
            <a:ext cx="723900" cy="501650"/>
          </a:xfrm>
          <a:prstGeom prst="rect">
            <a:avLst/>
          </a:prstGeom>
          <a:noFill/>
        </p:spPr>
      </p:pic>
      <p:pic>
        <p:nvPicPr>
          <p:cNvPr id="6183" name="Picture 39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14800"/>
            <a:ext cx="609600" cy="474663"/>
          </a:xfrm>
          <a:prstGeom prst="rect">
            <a:avLst/>
          </a:prstGeom>
          <a:noFill/>
        </p:spPr>
      </p:pic>
      <p:pic>
        <p:nvPicPr>
          <p:cNvPr id="6184" name="Picture 40" descr="raznoe03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876800"/>
            <a:ext cx="533400" cy="369888"/>
          </a:xfrm>
          <a:prstGeom prst="rect">
            <a:avLst/>
          </a:prstGeom>
          <a:noFill/>
        </p:spPr>
      </p:pic>
      <p:pic>
        <p:nvPicPr>
          <p:cNvPr id="6185" name="Picture 41" descr="raznoe03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029200"/>
            <a:ext cx="533400" cy="369888"/>
          </a:xfrm>
          <a:prstGeom prst="rect">
            <a:avLst/>
          </a:prstGeom>
          <a:noFill/>
        </p:spPr>
      </p:pic>
      <p:pic>
        <p:nvPicPr>
          <p:cNvPr id="6186" name="Picture 42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191000"/>
            <a:ext cx="609600" cy="422275"/>
          </a:xfrm>
          <a:prstGeom prst="rect">
            <a:avLst/>
          </a:prstGeom>
          <a:noFill/>
        </p:spPr>
      </p:pic>
      <p:pic>
        <p:nvPicPr>
          <p:cNvPr id="6187" name="Picture 43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4572000"/>
            <a:ext cx="457200" cy="315913"/>
          </a:xfrm>
          <a:prstGeom prst="rect">
            <a:avLst/>
          </a:prstGeom>
          <a:noFill/>
        </p:spPr>
      </p:pic>
      <p:pic>
        <p:nvPicPr>
          <p:cNvPr id="6188" name="Picture 44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029200"/>
            <a:ext cx="457200" cy="315913"/>
          </a:xfrm>
          <a:prstGeom prst="rect">
            <a:avLst/>
          </a:prstGeom>
          <a:noFill/>
        </p:spPr>
      </p:pic>
      <p:pic>
        <p:nvPicPr>
          <p:cNvPr id="6189" name="Picture 45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495800"/>
            <a:ext cx="457200" cy="315913"/>
          </a:xfrm>
          <a:prstGeom prst="rect">
            <a:avLst/>
          </a:prstGeom>
          <a:noFill/>
        </p:spPr>
      </p:pic>
      <p:pic>
        <p:nvPicPr>
          <p:cNvPr id="6190" name="Picture 46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962400"/>
            <a:ext cx="457200" cy="315913"/>
          </a:xfrm>
          <a:prstGeom prst="rect">
            <a:avLst/>
          </a:prstGeom>
          <a:noFill/>
        </p:spPr>
      </p:pic>
      <p:pic>
        <p:nvPicPr>
          <p:cNvPr id="6191" name="Picture 47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362200"/>
            <a:ext cx="457200" cy="315913"/>
          </a:xfrm>
          <a:prstGeom prst="rect">
            <a:avLst/>
          </a:prstGeom>
          <a:noFill/>
        </p:spPr>
      </p:pic>
      <p:pic>
        <p:nvPicPr>
          <p:cNvPr id="6192" name="Picture 48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114800"/>
            <a:ext cx="457200" cy="315913"/>
          </a:xfrm>
          <a:prstGeom prst="rect">
            <a:avLst/>
          </a:prstGeom>
          <a:noFill/>
        </p:spPr>
      </p:pic>
      <p:pic>
        <p:nvPicPr>
          <p:cNvPr id="6193" name="Picture 49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334000"/>
            <a:ext cx="457200" cy="315913"/>
          </a:xfrm>
          <a:prstGeom prst="rect">
            <a:avLst/>
          </a:prstGeom>
          <a:noFill/>
        </p:spPr>
      </p:pic>
      <p:pic>
        <p:nvPicPr>
          <p:cNvPr id="6194" name="Picture 50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143000"/>
            <a:ext cx="457200" cy="315913"/>
          </a:xfrm>
          <a:prstGeom prst="rect">
            <a:avLst/>
          </a:prstGeom>
          <a:noFill/>
        </p:spPr>
      </p:pic>
      <p:pic>
        <p:nvPicPr>
          <p:cNvPr id="6195" name="Picture 51" descr="raznoe0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1600200"/>
            <a:ext cx="457200" cy="315913"/>
          </a:xfrm>
          <a:prstGeom prst="rect">
            <a:avLst/>
          </a:prstGeom>
          <a:noFill/>
        </p:spPr>
      </p:pic>
      <p:pic>
        <p:nvPicPr>
          <p:cNvPr id="6196" name="Picture 52" descr="raznoe0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124200"/>
            <a:ext cx="361950" cy="609600"/>
          </a:xfrm>
          <a:prstGeom prst="rect">
            <a:avLst/>
          </a:prstGeom>
          <a:noFill/>
        </p:spPr>
      </p:pic>
      <p:pic>
        <p:nvPicPr>
          <p:cNvPr id="6197" name="Picture 53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</p:spPr>
      </p:pic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8518525" y="6365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" y="6178864"/>
            <a:ext cx="847407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E6A-495E-4AE3-AA4C-9DF39BA5DDF5}" type="slidenum">
              <a:rPr lang="ru-RU"/>
              <a:pPr/>
              <a:t>4</a:t>
            </a:fld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638800" y="304800"/>
            <a:ext cx="3276600" cy="2895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90" name="Picture 1038" descr="C:\Documents and Settings\Shura\Local Settings\Temp\ImageReady\TargetPreview11\images\etoile13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990600"/>
            <a:ext cx="762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38" descr="C:\Documents and Settings\Shura\Local Settings\Temp\ImageReady\TargetPreview11\images\etoile13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066800"/>
            <a:ext cx="762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4572000" y="4648200"/>
            <a:ext cx="4572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Конкурс: «Смотри в оба »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0" y="411480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ru-RU" b="1" i="1" dirty="0" smtClean="0">
                <a:solidFill>
                  <a:srgbClr val="FF3300"/>
                </a:solidFill>
              </a:rPr>
              <a:t>.Назовите имена первых космонавтов</a:t>
            </a:r>
            <a:endParaRPr lang="ru-RU" b="1" i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ru-RU" b="1" i="1" dirty="0" smtClean="0">
                <a:solidFill>
                  <a:srgbClr val="FF3300"/>
                </a:solidFill>
              </a:rPr>
              <a:t>Назовите названия космических кораблей</a:t>
            </a:r>
            <a:endParaRPr lang="ru-RU" b="1" i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ru-RU" b="1" i="1" dirty="0" smtClean="0">
                <a:solidFill>
                  <a:srgbClr val="FF3300"/>
                </a:solidFill>
              </a:rPr>
              <a:t>Кто первым вышел в открытый космос?</a:t>
            </a:r>
            <a:endParaRPr lang="ru-RU" b="1" i="1" dirty="0">
              <a:solidFill>
                <a:srgbClr val="FF3300"/>
              </a:solidFill>
            </a:endParaRPr>
          </a:p>
        </p:txBody>
      </p:sp>
      <p:graphicFrame>
        <p:nvGraphicFramePr>
          <p:cNvPr id="7214" name="Object 46"/>
          <p:cNvGraphicFramePr>
            <a:graphicFrameLocks noChangeAspect="1"/>
          </p:cNvGraphicFramePr>
          <p:nvPr/>
        </p:nvGraphicFramePr>
        <p:xfrm>
          <a:off x="228600" y="0"/>
          <a:ext cx="5410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Точечный рисунок" r:id="rId8" imgW="4219048" imgH="3505689" progId="PBrush">
                  <p:embed/>
                </p:oleObj>
              </mc:Choice>
              <mc:Fallback>
                <p:oleObj name="Точечный рисунок" r:id="rId8" imgW="4219048" imgH="3505689" progId="PBrush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54102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5" name="Picture 47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3886200"/>
            <a:ext cx="857250" cy="857250"/>
          </a:xfrm>
          <a:prstGeom prst="rect">
            <a:avLst/>
          </a:prstGeom>
          <a:noFill/>
        </p:spPr>
      </p:pic>
      <p:pic>
        <p:nvPicPr>
          <p:cNvPr id="7216" name="Picture 48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4800600"/>
            <a:ext cx="857250" cy="857250"/>
          </a:xfrm>
          <a:prstGeom prst="rect">
            <a:avLst/>
          </a:prstGeom>
          <a:noFill/>
        </p:spPr>
      </p:pic>
      <p:pic>
        <p:nvPicPr>
          <p:cNvPr id="7217" name="Picture 49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715000"/>
            <a:ext cx="857250" cy="857250"/>
          </a:xfrm>
          <a:prstGeom prst="rect">
            <a:avLst/>
          </a:prstGeom>
          <a:noFill/>
        </p:spPr>
      </p:pic>
      <p:pic>
        <p:nvPicPr>
          <p:cNvPr id="7218" name="Picture 50" descr="nature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45720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5" grpId="0" animBg="1"/>
      <p:bldP spid="72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6EC5-54F0-4F8E-BB71-F97F80511388}" type="slidenum">
              <a:rPr lang="ru-RU"/>
              <a:pPr/>
              <a:t>5</a:t>
            </a:fld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</a:rPr>
              <a:t>1.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Назовите русского ученого, основоположника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 космонавтики.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</a:rPr>
              <a:t>2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ru-RU" sz="2000" b="1">
                <a:solidFill>
                  <a:schemeClr val="accent2"/>
                </a:solidFill>
              </a:rPr>
              <a:t>И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зобретатель первых советских космических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кораблей?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3.В каком году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состоялся первый полёт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человека в космос?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4. Первый человек, покоривший звездное небо.</a:t>
            </a: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5. Сколько длился космический полет Ю.А. Гагарина?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6. Как назывался космический корабль Ю.А. Гагарина?</a:t>
            </a: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7. Первая в мире женщина-космонавт.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 8. Кто первым вышел в открытый космос? 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9. Кто стал первым человеком, ступившим на поверхность Луны?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10. Как называются русский и американские космические корабли многоразового использования?</a:t>
            </a: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ru-RU" sz="2000" b="1">
                <a:solidFill>
                  <a:schemeClr val="accent2"/>
                </a:solidFill>
              </a:rPr>
              <a:t>1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. В каком году был произведен запуск</a:t>
            </a:r>
            <a:r>
              <a:rPr lang="ru-RU" sz="2000" b="1">
                <a:solidFill>
                  <a:schemeClr val="accent2"/>
                </a:solidFill>
              </a:rPr>
              <a:t> первого ИСЗ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? </a:t>
            </a:r>
            <a:endParaRPr lang="ru-RU" sz="2000" b="1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ru-RU" sz="2000" b="1">
                <a:solidFill>
                  <a:schemeClr val="accent2"/>
                </a:solidFill>
              </a:rPr>
              <a:t>2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. Как назывался самоходный аппарат, совершивший путешествие по поверхности Луны?</a:t>
            </a: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chemeClr val="accent2"/>
              </a:solidFill>
            </a:endParaRP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2000" b="1">
                <a:solidFill>
                  <a:schemeClr val="accent2"/>
                </a:solidFill>
              </a:rPr>
              <a:t>13.</a:t>
            </a:r>
            <a:r>
              <a:rPr lang="ru-RU" sz="2000" b="1">
                <a:solidFill>
                  <a:schemeClr val="accent2"/>
                </a:solidFill>
                <a:cs typeface="Times New Roman" pitchFamily="18" charset="0"/>
              </a:rPr>
              <a:t>К какому событию приурочено празднование Дня космонавтики?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6392" name="Picture 8" descr="na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228600"/>
            <a:ext cx="857250" cy="857250"/>
          </a:xfrm>
          <a:prstGeom prst="rect">
            <a:avLst/>
          </a:prstGeom>
          <a:noFill/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0104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Викторина о Космосе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518160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Ответы :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(К.Э. Циолковский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С</a:t>
            </a:r>
            <a:r>
              <a:rPr lang="ru-RU" sz="2000">
                <a:solidFill>
                  <a:srgbClr val="FF3300"/>
                </a:solidFill>
              </a:rPr>
              <a:t>.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П</a:t>
            </a:r>
            <a:r>
              <a:rPr lang="ru-RU" sz="2000">
                <a:solidFill>
                  <a:srgbClr val="FF3300"/>
                </a:solidFill>
              </a:rPr>
              <a:t>.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 Королев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12 апреля 1961 г. Юрий Алексеевич Гагарин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108 мин = 1 ч 48 мин</a:t>
            </a:r>
            <a:r>
              <a:rPr lang="ru-RU" sz="2000">
                <a:solidFill>
                  <a:srgbClr val="FF3300"/>
                </a:solidFill>
              </a:rPr>
              <a:t>,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"Восток</a:t>
            </a:r>
            <a:r>
              <a:rPr lang="ru-RU" sz="2000">
                <a:solidFill>
                  <a:srgbClr val="FF3300"/>
                </a:solidFill>
              </a:rPr>
              <a:t>»,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Валентина Владимировна Терешкова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Алексей Архипович Леонов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Нил</a:t>
            </a:r>
            <a:r>
              <a:rPr lang="ru-RU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Армстронг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"Буран", "Шаттл"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4 октября 1957 г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"Луноход"</a:t>
            </a:r>
            <a:r>
              <a:rPr lang="ru-RU" sz="2000">
                <a:solidFill>
                  <a:srgbClr val="FF3300"/>
                </a:solidFill>
              </a:rPr>
              <a:t>, </a:t>
            </a:r>
            <a:r>
              <a:rPr lang="ru-RU" sz="2000">
                <a:solidFill>
                  <a:srgbClr val="FF3300"/>
                </a:solidFill>
                <a:cs typeface="Times New Roman" pitchFamily="18" charset="0"/>
              </a:rPr>
              <a:t>12 апреля 1961 года, полет Юрия Алексеевича Гагарина.</a:t>
            </a:r>
            <a:r>
              <a:rPr lang="ru-RU" sz="2000">
                <a:solidFill>
                  <a:srgbClr val="FF3300"/>
                </a:solidFill>
              </a:rPr>
              <a:t>)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4" grpId="0" animBg="1"/>
      <p:bldP spid="163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480D-E2DC-42BB-A903-B31DE3F66890}" type="slidenum">
              <a:rPr lang="ru-RU"/>
              <a:pPr/>
              <a:t>6</a:t>
            </a:fld>
            <a:endParaRPr lang="ru-RU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Слайд" r:id="rId4" imgW="4572000" imgH="3429000" progId="PowerPoint.Slide.8">
                  <p:embed/>
                </p:oleObj>
              </mc:Choice>
              <mc:Fallback>
                <p:oleObj name="Слайд" r:id="rId4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5" name="Рисунок 4" descr="Музей космонавти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905375"/>
            <a:ext cx="2895600" cy="1952625"/>
          </a:xfrm>
          <a:prstGeom prst="rect">
            <a:avLst/>
          </a:prstGeom>
          <a:noFill/>
        </p:spPr>
      </p:pic>
      <p:pic>
        <p:nvPicPr>
          <p:cNvPr id="44036" name="Рисунок 5" descr="Музей космонавти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8925" y="4259263"/>
            <a:ext cx="2505075" cy="2598737"/>
          </a:xfrm>
          <a:prstGeom prst="rect">
            <a:avLst/>
          </a:prstGeom>
          <a:noFill/>
        </p:spPr>
      </p:pic>
      <p:pic>
        <p:nvPicPr>
          <p:cNvPr id="44037" name="Content Placeholder 3" descr="013.jpg"/>
          <p:cNvPicPr>
            <a:picLocks noChangeAspect="1"/>
          </p:cNvPicPr>
          <p:nvPr/>
        </p:nvPicPr>
        <p:blipFill>
          <a:blip r:embed="rId8"/>
          <a:srcRect l="-25224" r="-25224"/>
          <a:stretch>
            <a:fillRect/>
          </a:stretch>
        </p:blipFill>
        <p:spPr bwMode="auto">
          <a:xfrm>
            <a:off x="-396552" y="3603615"/>
            <a:ext cx="3960440" cy="32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289083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Чем они знамениты?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022725" y="5984875"/>
            <a:ext cx="9286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Белка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070725" y="5984875"/>
            <a:ext cx="12430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Стрелка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17525" y="5908675"/>
            <a:ext cx="9715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Лайка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594725" y="65182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4BFF-99D4-4714-97CD-9BF65E69D104}" type="slidenum">
              <a:rPr lang="ru-RU"/>
              <a:pPr/>
              <a:t>7</a:t>
            </a:fld>
            <a:endParaRPr lang="ru-RU"/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83815"/>
              </p:ext>
            </p:extLst>
          </p:nvPr>
        </p:nvGraphicFramePr>
        <p:xfrm>
          <a:off x="0" y="0"/>
          <a:ext cx="8915400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15400" cy="681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47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571999" y="836712"/>
            <a:ext cx="4556125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8"/>
              </a:avLst>
            </a:prstTxWarp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Время первых!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5527520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Назовите имя первого космонавта, вышедшего в открытый космос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7" y="1919623"/>
            <a:ext cx="4274916" cy="2783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74" y="2697914"/>
            <a:ext cx="3896126" cy="2230106"/>
          </a:xfrm>
          <a:prstGeom prst="rect">
            <a:avLst/>
          </a:prstGeom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39552" y="108486"/>
            <a:ext cx="4824536" cy="10994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Выход в открытый космос.</a:t>
            </a:r>
            <a:endParaRPr lang="ru-RU" sz="32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6" grpId="0" animBg="1"/>
      <p:bldP spid="17418" grpId="0" autoUpdateAnimBg="0"/>
      <p:bldP spid="174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09DB-9127-4631-8E7C-CA8BCBF69301}" type="slidenum">
              <a:rPr lang="ru-RU"/>
              <a:pPr/>
              <a:t>8</a:t>
            </a:fld>
            <a:endParaRPr lang="ru-RU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Точечный рисунок" r:id="rId4" imgW="5095238" imgH="3247619" progId="PBrush">
                  <p:embed/>
                </p:oleObj>
              </mc:Choice>
              <mc:Fallback>
                <p:oleObj name="Точечный рисунок" r:id="rId4" imgW="5095238" imgH="3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79525" y="582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8" name="Picture 8" descr="feu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37306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«Розовое пламя, бушующее за иллюминатором вокруг корабля, сгущается, становится пурпурным, затем багровым.</a:t>
            </a:r>
            <a:r>
              <a:rPr lang="ru-RU">
                <a:solidFill>
                  <a:srgbClr val="FF3300"/>
                </a:solidFill>
              </a:rPr>
              <a:t>Чем вызвано наблюдаемое явление?»</a:t>
            </a:r>
            <a:r>
              <a:rPr lang="ru-RU">
                <a:solidFill>
                  <a:schemeClr val="accent2"/>
                </a:solidFill>
              </a:rPr>
              <a:t>    Из рассказа космонавта Г.С. Титова.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518525" y="65182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5ADC-DA5F-4EE2-AE6D-A0312C80377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392"/>
            <a:ext cx="4635374" cy="341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09726"/>
            <a:ext cx="5854455" cy="38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1212</Words>
  <Application>Microsoft Office PowerPoint</Application>
  <PresentationFormat>Экран (4:3)</PresentationFormat>
  <Paragraphs>200</Paragraphs>
  <Slides>28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Calibri</vt:lpstr>
      <vt:lpstr>Impact</vt:lpstr>
      <vt:lpstr>PT Serif</vt:lpstr>
      <vt:lpstr>Tahoma</vt:lpstr>
      <vt:lpstr>Tiff-Heavy</vt:lpstr>
      <vt:lpstr>Times New Roman</vt:lpstr>
      <vt:lpstr>Wingdings</vt:lpstr>
      <vt:lpstr>Оформление по умолчанию</vt:lpstr>
      <vt:lpstr>Точечный рисунок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Shura</dc:creator>
  <cp:lastModifiedBy>s5k30pc13</cp:lastModifiedBy>
  <cp:revision>75</cp:revision>
  <dcterms:created xsi:type="dcterms:W3CDTF">2011-02-19T16:22:47Z</dcterms:created>
  <dcterms:modified xsi:type="dcterms:W3CDTF">2019-11-29T10:05:38Z</dcterms:modified>
</cp:coreProperties>
</file>