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71" r:id="rId4"/>
    <p:sldId id="265" r:id="rId5"/>
    <p:sldId id="264" r:id="rId6"/>
    <p:sldId id="263" r:id="rId7"/>
    <p:sldId id="273" r:id="rId8"/>
    <p:sldId id="256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BC16-BC3C-4941-8943-52DACD0AF7DC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5236-8A26-41E9-ABCB-CFE6FF6F0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Применение сингапурской методики обучения в контексте развития функциональной грамотности школьников на всех уровнях обучения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515719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МБОУ СОШ № 5 г.о. Дубна</a:t>
            </a:r>
          </a:p>
          <a:p>
            <a:pPr algn="r"/>
            <a:r>
              <a:rPr lang="ru-RU" sz="3200" i="1" dirty="0" smtClean="0"/>
              <a:t>Учителя английского языка:</a:t>
            </a:r>
          </a:p>
          <a:p>
            <a:pPr algn="r"/>
            <a:r>
              <a:rPr lang="ru-RU" sz="3200" i="1" dirty="0" err="1" smtClean="0"/>
              <a:t>Офицерова</a:t>
            </a:r>
            <a:r>
              <a:rPr lang="ru-RU" sz="3200" i="1" dirty="0" smtClean="0"/>
              <a:t> Ж.В., </a:t>
            </a:r>
            <a:r>
              <a:rPr lang="ru-RU" sz="3200" i="1" dirty="0" err="1" smtClean="0"/>
              <a:t>Цедилин</a:t>
            </a:r>
            <a:r>
              <a:rPr lang="ru-RU" sz="3200" i="1" dirty="0" smtClean="0"/>
              <a:t> С.И.</a:t>
            </a:r>
            <a:endParaRPr lang="ru-RU" sz="3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830" r="13158" b="5263"/>
          <a:stretch>
            <a:fillRect/>
          </a:stretch>
        </p:blipFill>
        <p:spPr bwMode="auto">
          <a:xfrm>
            <a:off x="235520" y="188642"/>
            <a:ext cx="4768528" cy="349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content-2.foto.my.mail.ru/community/blog_yakubson.natalya/_groupsphoto/h-1245.jpg"/>
          <p:cNvPicPr>
            <a:picLocks noChangeAspect="1" noChangeArrowheads="1"/>
          </p:cNvPicPr>
          <p:nvPr/>
        </p:nvPicPr>
        <p:blipFill>
          <a:blip r:embed="rId3" cstate="print"/>
          <a:srcRect l="21850"/>
          <a:stretch>
            <a:fillRect/>
          </a:stretch>
        </p:blipFill>
        <p:spPr bwMode="auto">
          <a:xfrm>
            <a:off x="4283968" y="3284984"/>
            <a:ext cx="4537370" cy="339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36510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необходимо для того, чтобы быть успешным?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4" cstate="print"/>
          <a:srcRect l="51694" t="7730" r="2650" b="5308"/>
          <a:stretch>
            <a:fillRect/>
          </a:stretch>
        </p:blipFill>
        <p:spPr bwMode="auto">
          <a:xfrm>
            <a:off x="5709726" y="332656"/>
            <a:ext cx="282271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43063" y="1428750"/>
            <a:ext cx="2786062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готовность к повышению уровня образованности </a:t>
            </a:r>
          </a:p>
        </p:txBody>
      </p:sp>
      <p:sp>
        <p:nvSpPr>
          <p:cNvPr id="6" name="AutoShape 8"/>
          <p:cNvSpPr>
            <a:spLocks noGrp="1" noChangeArrowheads="1"/>
          </p:cNvSpPr>
          <p:nvPr>
            <p:ph type="title"/>
          </p:nvPr>
        </p:nvSpPr>
        <p:spPr>
          <a:xfrm>
            <a:off x="1143000" y="109538"/>
            <a:ext cx="7715250" cy="819150"/>
          </a:xfrm>
          <a:prstGeom prst="ribbon2">
            <a:avLst>
              <a:gd name="adj1" fmla="val 16667"/>
              <a:gd name="adj2" fmla="val 66380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19050">
            <a:solidFill>
              <a:schemeClr val="tx1"/>
            </a:solidFill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Признаки функциональной грамотности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428875" y="1571625"/>
            <a:ext cx="2286000" cy="1000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28688" y="3357563"/>
            <a:ext cx="3500437" cy="1214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готовность к адаптации в современном обществе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857750" y="1428750"/>
            <a:ext cx="2928938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к осознанному выбору профессии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929188" y="3357563"/>
            <a:ext cx="3643312" cy="1214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к коммуникативной деятельности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3715544" y="1785144"/>
            <a:ext cx="1857375" cy="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 rot="10800000" flipV="1">
            <a:off x="3500438" y="2714625"/>
            <a:ext cx="1143000" cy="64293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643438" y="2714625"/>
            <a:ext cx="1071562" cy="64293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3"/>
            <a:endCxn id="11" idx="1"/>
          </p:cNvCxnSpPr>
          <p:nvPr/>
        </p:nvCxnSpPr>
        <p:spPr bwMode="auto">
          <a:xfrm>
            <a:off x="4429125" y="2035175"/>
            <a:ext cx="42862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4"/>
            <a:ext cx="2520280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79625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Эффективные приемы развития в учениках навыков и компетенций 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XXI 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века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168352" cy="308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601574" cy="282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use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34592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063854" cy="277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84984"/>
            <a:ext cx="448049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us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2446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3187452" cy="37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ингапур\я\149977293_269077747912681_670517858579605270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45024"/>
            <a:ext cx="294144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243253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E:\Сингапур\я\149442928_269077834579339_390111539249767244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Сингапур\я\149103784_269077751246014_224888322945153840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210317_1114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31506" y="596686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210317_1125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285190" y="635692"/>
            <a:ext cx="3000334" cy="225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1804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79911" y="188640"/>
            <a:ext cx="495415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E:\Сингапур\я\149660484_269077861246003_871743356735909105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210318_100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87518" y="3768038"/>
            <a:ext cx="3288366" cy="246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210318_1005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819805" y="3885051"/>
            <a:ext cx="3072342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500" r="12500" b="3704"/>
          <a:stretch>
            <a:fillRect/>
          </a:stretch>
        </p:blipFill>
        <p:spPr bwMode="auto">
          <a:xfrm>
            <a:off x="4657347" y="3501008"/>
            <a:ext cx="448665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038" r="12454" b="3969"/>
          <a:stretch>
            <a:fillRect/>
          </a:stretch>
        </p:blipFill>
        <p:spPr bwMode="auto">
          <a:xfrm>
            <a:off x="0" y="116632"/>
            <a:ext cx="453101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3248" r="12843" b="8442"/>
          <a:stretch>
            <a:fillRect/>
          </a:stretch>
        </p:blipFill>
        <p:spPr bwMode="auto">
          <a:xfrm>
            <a:off x="4860032" y="332656"/>
            <a:ext cx="41334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4355976" cy="325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Признаки функциональной грамотности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34</cp:revision>
  <dcterms:created xsi:type="dcterms:W3CDTF">2020-10-30T07:43:06Z</dcterms:created>
  <dcterms:modified xsi:type="dcterms:W3CDTF">2022-01-25T14:22:35Z</dcterms:modified>
</cp:coreProperties>
</file>