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60" r:id="rId3"/>
    <p:sldMasterId id="2147483656" r:id="rId4"/>
    <p:sldMasterId id="2147483662" r:id="rId5"/>
    <p:sldMasterId id="2147483672" r:id="rId6"/>
    <p:sldMasterId id="2147483674" r:id="rId7"/>
  </p:sldMasterIdLst>
  <p:notesMasterIdLst>
    <p:notesMasterId r:id="rId19"/>
  </p:notesMasterIdLst>
  <p:sldIdLst>
    <p:sldId id="265" r:id="rId8"/>
    <p:sldId id="315" r:id="rId9"/>
    <p:sldId id="316" r:id="rId10"/>
    <p:sldId id="313" r:id="rId11"/>
    <p:sldId id="317" r:id="rId12"/>
    <p:sldId id="318" r:id="rId13"/>
    <p:sldId id="319" r:id="rId14"/>
    <p:sldId id="320" r:id="rId15"/>
    <p:sldId id="322" r:id="rId16"/>
    <p:sldId id="321" r:id="rId17"/>
    <p:sldId id="26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F1D5"/>
    <a:srgbClr val="0000FF"/>
    <a:srgbClr val="373C59"/>
    <a:srgbClr val="000000"/>
    <a:srgbClr val="ADB1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7CA3B-A93B-42A8-AC9B-73D18ED20A50}" v="36" dt="2021-01-20T13:09:2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3651" autoAdjust="0"/>
  </p:normalViewPr>
  <p:slideViewPr>
    <p:cSldViewPr>
      <p:cViewPr>
        <p:scale>
          <a:sx n="130" d="100"/>
          <a:sy n="130" d="100"/>
        </p:scale>
        <p:origin x="-82" y="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F484-37C2-41C9-95BA-7E822958423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91C3-3DFD-450D-A682-0DAF3FEA8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2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05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23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86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016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376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65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15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8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0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1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2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4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00629" y="2285998"/>
            <a:ext cx="2643073" cy="107157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учитель </a:t>
            </a:r>
            <a:r>
              <a:rPr lang="ru-RU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английского языка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Calibri"/>
              </a:rPr>
              <a:t>МБОУ «Школа №5 г.Дубны Московской области»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779662"/>
            <a:ext cx="4243912" cy="4154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ru-RU" sz="21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Офицерова</a:t>
            </a:r>
            <a:r>
              <a:rPr lang="ru-RU" sz="2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Жанна Викторовна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86841"/>
            <a:ext cx="2714644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irce Bold"/>
              </a:rPr>
              <a:t>Развитие навыков 4К на уроках английского языка при подготовке к монологическому высказыванию в формате ОГЭ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71" t="29618" r="16700" b="7198"/>
          <a:stretch>
            <a:fillRect/>
          </a:stretch>
        </p:blipFill>
        <p:spPr bwMode="auto">
          <a:xfrm>
            <a:off x="4214810" y="1071552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785800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will give a talk about foreign languages. You will have to start in 1.5 minutes and speak for not more than 2 minutes (10-12 sentences).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Remember to say: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 a lot of young people learn foreign languages</a:t>
            </a: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people can improve their language skills</a:t>
            </a: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foreign languages you would like to learn and why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47614"/>
            <a:ext cx="37545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irce Bold" pitchFamily="34" charset="-52"/>
              </a:rPr>
              <a:t>СПАСИБО </a:t>
            </a:r>
          </a:p>
          <a:p>
            <a:r>
              <a:rPr lang="ru-RU" sz="3600" dirty="0">
                <a:solidFill>
                  <a:schemeClr val="bg1"/>
                </a:solidFill>
                <a:latin typeface="Circe Bold" pitchFamily="34" charset="-52"/>
              </a:rPr>
              <a:t>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363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48" r="21689" b="7272"/>
          <a:stretch>
            <a:fillRect/>
          </a:stretch>
        </p:blipFill>
        <p:spPr bwMode="auto">
          <a:xfrm>
            <a:off x="214282" y="785800"/>
            <a:ext cx="4279135" cy="356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slide-18.jpg"/>
          <p:cNvPicPr>
            <a:picLocks noChangeAspect="1" noChangeArrowheads="1"/>
          </p:cNvPicPr>
          <p:nvPr/>
        </p:nvPicPr>
        <p:blipFill>
          <a:blip r:embed="rId3" cstate="print"/>
          <a:srcRect l="28865" t="26225" r="27645" b="14564"/>
          <a:stretch>
            <a:fillRect/>
          </a:stretch>
        </p:blipFill>
        <p:spPr bwMode="auto">
          <a:xfrm>
            <a:off x="4857752" y="1214428"/>
            <a:ext cx="355712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925" t="2089" r="14633" b="14472"/>
          <a:stretch>
            <a:fillRect/>
          </a:stretch>
        </p:blipFill>
        <p:spPr bwMode="auto">
          <a:xfrm>
            <a:off x="2000232" y="928676"/>
            <a:ext cx="50720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64292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формирования критического мышления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800"/>
            <a:ext cx="3571900" cy="321471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786182" y="857239"/>
            <a:ext cx="16430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SEE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429256" y="857238"/>
            <a:ext cx="15716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THINK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0892" y="857238"/>
            <a:ext cx="164307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WONDER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1214428"/>
            <a:ext cx="164307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see a child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429256" y="1214428"/>
            <a:ext cx="15716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It’s easier to</a:t>
            </a:r>
          </a:p>
          <a:p>
            <a:r>
              <a:rPr lang="en-US" dirty="0" smtClean="0"/>
              <a:t>learn a language at a young age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000892" y="1214428"/>
            <a:ext cx="164307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is the best age to learn a language?</a:t>
            </a: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336" t="20026" r="25244" b="14436"/>
          <a:stretch>
            <a:fillRect/>
          </a:stretch>
        </p:blipFill>
        <p:spPr bwMode="auto">
          <a:xfrm>
            <a:off x="785786" y="1285866"/>
            <a:ext cx="46831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78580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формирования критического мышления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57161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Learning foreign languages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7755" t="15796" r="13368" b="21019"/>
          <a:stretch>
            <a:fillRect/>
          </a:stretch>
        </p:blipFill>
        <p:spPr bwMode="auto">
          <a:xfrm>
            <a:off x="1428728" y="214296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1099" r="35581" b="84203"/>
          <a:stretch>
            <a:fillRect/>
          </a:stretch>
        </p:blipFill>
        <p:spPr bwMode="auto">
          <a:xfrm>
            <a:off x="500034" y="142858"/>
            <a:ext cx="2946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43438" y="357172"/>
          <a:ext cx="4214842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6429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Learning foreign languages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3438" y="1071551"/>
          <a:ext cx="4214841" cy="3066693"/>
        </p:xfrm>
        <a:graphic>
          <a:graphicData uri="http://schemas.openxmlformats.org/drawingml/2006/table">
            <a:tbl>
              <a:tblPr/>
              <a:tblGrid>
                <a:gridCol w="4214841"/>
              </a:tblGrid>
              <a:tr h="306669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     travel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643438" y="2071684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43438" y="3071816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64843" y="2607469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893603" y="2607469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107521" y="2607469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322363" y="2607469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86512" y="1285866"/>
            <a:ext cx="767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 read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786710" y="135730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video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242887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listen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9388" y="2357436"/>
            <a:ext cx="79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world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2396" y="2428874"/>
            <a:ext cx="125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grammar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72066" y="328613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job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328613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speaking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429520" y="328613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opportunities</a:t>
            </a:r>
            <a:endParaRPr lang="ru-RU" sz="1600" dirty="0"/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5643570" y="1142990"/>
            <a:ext cx="2500330" cy="21431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5643570" y="1571618"/>
            <a:ext cx="214314" cy="2143140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786446" y="1428742"/>
            <a:ext cx="2643206" cy="1928826"/>
          </a:xfrm>
          <a:prstGeom prst="straightConnector1">
            <a:avLst/>
          </a:prstGeom>
          <a:ln w="57150" cmpd="sng"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406" y="2571750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Nowadays people have a lot of </a:t>
            </a:r>
            <a:r>
              <a:rPr lang="en-US" sz="2400" i="1" dirty="0" smtClean="0">
                <a:solidFill>
                  <a:srgbClr val="002060"/>
                </a:solidFill>
              </a:rPr>
              <a:t>opportunities </a:t>
            </a:r>
            <a:r>
              <a:rPr lang="en-US" sz="2400" dirty="0" smtClean="0">
                <a:solidFill>
                  <a:srgbClr val="002060"/>
                </a:solidFill>
              </a:rPr>
              <a:t>to </a:t>
            </a:r>
            <a:r>
              <a:rPr lang="en-US" sz="2400" i="1" dirty="0" smtClean="0">
                <a:solidFill>
                  <a:srgbClr val="002060"/>
                </a:solidFill>
              </a:rPr>
              <a:t>travel</a:t>
            </a:r>
            <a:r>
              <a:rPr lang="en-US" sz="2400" dirty="0" smtClean="0">
                <a:solidFill>
                  <a:srgbClr val="002060"/>
                </a:solidFill>
              </a:rPr>
              <a:t> around the </a:t>
            </a:r>
            <a:r>
              <a:rPr lang="en-US" sz="2400" i="1" dirty="0" smtClean="0">
                <a:solidFill>
                  <a:srgbClr val="002060"/>
                </a:solidFill>
              </a:rPr>
              <a:t>world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Speaking foreign languages gives you a great </a:t>
            </a:r>
            <a:r>
              <a:rPr lang="en-US" sz="2400" i="1" dirty="0" smtClean="0">
                <a:solidFill>
                  <a:srgbClr val="002060"/>
                </a:solidFill>
              </a:rPr>
              <a:t>opportunity</a:t>
            </a:r>
            <a:r>
              <a:rPr lang="en-US" sz="2400" dirty="0" smtClean="0">
                <a:solidFill>
                  <a:srgbClr val="002060"/>
                </a:solidFill>
              </a:rPr>
              <a:t> to get a better </a:t>
            </a:r>
            <a:r>
              <a:rPr lang="en-US" sz="2400" i="1" dirty="0" smtClean="0">
                <a:solidFill>
                  <a:srgbClr val="002060"/>
                </a:solidFill>
              </a:rPr>
              <a:t>job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43" t="19843" r="19180" b="10649"/>
          <a:stretch>
            <a:fillRect/>
          </a:stretch>
        </p:blipFill>
        <p:spPr bwMode="auto">
          <a:xfrm>
            <a:off x="571472" y="1071552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14942" y="1214428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обучающая структура, в которой организовывается обсуждение какого - либо вопроса в команде по очереди более одного круга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550" r="15589" b="5223"/>
          <a:stretch>
            <a:fillRect/>
          </a:stretch>
        </p:blipFill>
        <p:spPr bwMode="auto">
          <a:xfrm>
            <a:off x="4714876" y="0"/>
            <a:ext cx="44291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142858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rgbClr val="002060"/>
                </a:solidFill>
              </a:rPr>
              <a:t>Why do people learn foreign languages?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0362" t="47388" r="58535" b="7198"/>
          <a:stretch>
            <a:fillRect/>
          </a:stretch>
        </p:blipFill>
        <p:spPr bwMode="auto">
          <a:xfrm>
            <a:off x="7715272" y="3286130"/>
            <a:ext cx="1180265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714363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You fall in love with the subject.</a:t>
            </a:r>
          </a:p>
          <a:p>
            <a:r>
              <a:rPr lang="en-US" dirty="0" smtClean="0"/>
              <a:t>2) It's really important that you learn to speak and understand other people no matter where they are from.</a:t>
            </a:r>
          </a:p>
          <a:p>
            <a:r>
              <a:rPr lang="en-US" dirty="0" smtClean="0"/>
              <a:t>3) You can travel to new places around the world.</a:t>
            </a:r>
          </a:p>
          <a:p>
            <a:r>
              <a:rPr lang="en-US" dirty="0" smtClean="0"/>
              <a:t>4) It’s the perfect way to meet new people and discover new cultures.</a:t>
            </a:r>
          </a:p>
          <a:p>
            <a:r>
              <a:rPr lang="en-US" dirty="0" smtClean="0"/>
              <a:t>5) Speaking another language really makes you stand out from the crowd.</a:t>
            </a:r>
          </a:p>
          <a:p>
            <a:r>
              <a:rPr lang="en-US" dirty="0" smtClean="0"/>
              <a:t>6) Learning a foreign language can help you understand your own language and make it easier to learn others.</a:t>
            </a:r>
          </a:p>
          <a:p>
            <a:r>
              <a:rPr lang="en-US" dirty="0" smtClean="0"/>
              <a:t>7) You develop 4 key skills</a:t>
            </a:r>
            <a:r>
              <a:rPr lang="ru-RU" dirty="0" smtClean="0"/>
              <a:t>:</a:t>
            </a:r>
            <a:r>
              <a:rPr lang="en-US" dirty="0" smtClean="0"/>
              <a:t> listening, reading, speaking and writing.</a:t>
            </a: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549" r="14478" b="7011"/>
          <a:stretch>
            <a:fillRect/>
          </a:stretch>
        </p:blipFill>
        <p:spPr bwMode="auto">
          <a:xfrm>
            <a:off x="4357686" y="428610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ая выноска 3"/>
          <p:cNvSpPr/>
          <p:nvPr/>
        </p:nvSpPr>
        <p:spPr>
          <a:xfrm>
            <a:off x="2643174" y="1714494"/>
            <a:ext cx="1071570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GERMAN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14348" y="2928940"/>
            <a:ext cx="1071570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14348" y="1571618"/>
            <a:ext cx="1071570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CHINESE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500298" y="3286130"/>
            <a:ext cx="1071570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SPANISH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42859"/>
            <a:ext cx="628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формирования критического мышления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78580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What foreign languages</a:t>
            </a:r>
            <a:r>
              <a:rPr lang="ru-RU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would  you like to learn and why?</a:t>
            </a:r>
            <a:endParaRPr lang="ru-RU" sz="8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5923</TotalTime>
  <Words>327</Words>
  <Application>Microsoft Office PowerPoint</Application>
  <PresentationFormat>Экран (16:9)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Презентация144</vt:lpstr>
      <vt:lpstr>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user</cp:lastModifiedBy>
  <cp:revision>311</cp:revision>
  <dcterms:created xsi:type="dcterms:W3CDTF">2020-05-23T21:18:15Z</dcterms:created>
  <dcterms:modified xsi:type="dcterms:W3CDTF">2022-01-25T10:18:41Z</dcterms:modified>
</cp:coreProperties>
</file>