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9872" y="107092"/>
            <a:ext cx="8183508" cy="3311611"/>
          </a:xfrm>
          <a:prstGeom prst="rect">
            <a:avLst/>
          </a:prstGeom>
          <a:solidFill>
            <a:srgbClr val="2BA3E6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 dirty="0" smtClean="0">
                <a:solidFill>
                  <a:srgbClr val="002060"/>
                </a:solidFill>
                <a:latin typeface="Times New Roman"/>
              </a:rPr>
              <a:t>Круглый стол </a:t>
            </a:r>
          </a:p>
          <a:p>
            <a:pPr indent="0" algn="ctr"/>
            <a:r>
              <a:rPr lang="ru" sz="2400" b="1" dirty="0" smtClean="0">
                <a:solidFill>
                  <a:srgbClr val="002060"/>
                </a:solidFill>
                <a:latin typeface="Times New Roman"/>
              </a:rPr>
              <a:t>«Формирование функциональной </a:t>
            </a:r>
          </a:p>
          <a:p>
            <a:pPr indent="0" algn="ctr"/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г</a:t>
            </a:r>
            <a:r>
              <a:rPr lang="ru" sz="2400" b="1" dirty="0" smtClean="0">
                <a:solidFill>
                  <a:srgbClr val="002060"/>
                </a:solidFill>
                <a:latin typeface="Times New Roman"/>
              </a:rPr>
              <a:t>рамотности на уроках и вовнеурочной деятельности»</a:t>
            </a:r>
          </a:p>
          <a:p>
            <a:pPr indent="0" algn="ctr"/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декабря 2021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</a:p>
          <a:p>
            <a:pPr indent="0"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/>
            </a:endParaRPr>
          </a:p>
          <a:p>
            <a:pPr indent="0" algn="ctr"/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В</a:t>
            </a:r>
            <a:r>
              <a:rPr lang="ru" sz="2400" b="1" dirty="0" smtClean="0">
                <a:solidFill>
                  <a:srgbClr val="002060"/>
                </a:solidFill>
                <a:latin typeface="Times New Roman"/>
              </a:rPr>
              <a:t>ыступление заместителя директора по УВР, </a:t>
            </a:r>
          </a:p>
          <a:p>
            <a:pPr indent="0" algn="ctr"/>
            <a:r>
              <a:rPr lang="ru" sz="2400" b="1" dirty="0" smtClean="0">
                <a:solidFill>
                  <a:srgbClr val="002060"/>
                </a:solidFill>
                <a:latin typeface="Times New Roman"/>
              </a:rPr>
              <a:t>учителя биологии МБОУ Школа № 5 г. Дубны – </a:t>
            </a:r>
          </a:p>
          <a:p>
            <a:pPr indent="0" algn="ctr"/>
            <a:r>
              <a:rPr lang="ru" sz="2400" b="1" dirty="0" smtClean="0">
                <a:solidFill>
                  <a:srgbClr val="002060"/>
                </a:solidFill>
                <a:latin typeface="Times New Roman"/>
              </a:rPr>
              <a:t>Кошенковой Елены Александровны</a:t>
            </a:r>
            <a:endParaRPr lang="ru" sz="2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872" y="5358384"/>
            <a:ext cx="7918704" cy="11033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80"/>
              </a:lnSpc>
            </a:pPr>
            <a:endParaRPr lang="ru" sz="2300" dirty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106" y="3680638"/>
            <a:ext cx="5228885" cy="29211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79832"/>
            <a:ext cx="7016496" cy="633984"/>
          </a:xfrm>
          <a:prstGeom prst="rect">
            <a:avLst/>
          </a:prstGeom>
          <a:solidFill>
            <a:srgbClr val="E9F3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550"/>
              </a:lnSpc>
            </a:pPr>
            <a:r>
              <a:rPr lang="ru" sz="2300" dirty="0">
                <a:solidFill>
                  <a:srgbClr val="294790"/>
                </a:solidFill>
                <a:latin typeface="Times New Roman"/>
              </a:rPr>
              <a:t>Обеспечить конкурентоспособность </a:t>
            </a:r>
            <a:r>
              <a:rPr lang="ru" sz="2300" dirty="0" smtClean="0">
                <a:solidFill>
                  <a:srgbClr val="294790"/>
                </a:solidFill>
                <a:latin typeface="Times New Roman"/>
              </a:rPr>
              <a:t>России</a:t>
            </a:r>
            <a:endParaRPr lang="ru" sz="2300" dirty="0">
              <a:solidFill>
                <a:srgbClr val="294790"/>
              </a:solidFill>
              <a:latin typeface="Times New Roman"/>
            </a:endParaRPr>
          </a:p>
          <a:p>
            <a:pPr indent="0" algn="ctr">
              <a:lnSpc>
                <a:spcPts val="2550"/>
              </a:lnSpc>
              <a:spcAft>
                <a:spcPts val="2100"/>
              </a:spcAft>
            </a:pPr>
            <a:r>
              <a:rPr lang="ru" sz="2300" dirty="0">
                <a:solidFill>
                  <a:srgbClr val="294790"/>
                </a:solidFill>
                <a:latin typeface="Times New Roman"/>
              </a:rPr>
              <a:t>КАЧЕСТВО ОБЩЕГО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5424" y="1121664"/>
            <a:ext cx="7693152" cy="505968"/>
          </a:xfrm>
          <a:prstGeom prst="rect">
            <a:avLst/>
          </a:prstGeom>
          <a:solidFill>
            <a:srgbClr val="4FB9F4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80"/>
              </a:lnSpc>
            </a:pPr>
            <a:r>
              <a:rPr lang="ru" sz="1700" b="1">
                <a:solidFill>
                  <a:srgbClr val="0073B9"/>
                </a:solidFill>
                <a:latin typeface="Times New Roman"/>
              </a:rPr>
              <a:t>ЧТО УЧИТЫВАЕТСЯ В МЕЖДУНАРОДНЫХ РЕЙТИНГАХ?</a:t>
            </a:r>
          </a:p>
          <a:p>
            <a:pPr indent="0">
              <a:lnSpc>
                <a:spcPts val="1880"/>
              </a:lnSpc>
            </a:pPr>
            <a:r>
              <a:rPr lang="ru" sz="1700" b="1">
                <a:solidFill>
                  <a:srgbClr val="0073B9"/>
                </a:solidFill>
                <a:latin typeface="Times New Roman"/>
              </a:rPr>
              <a:t>ПО КАКИМ ПАРАМЕТРАМ ИДЁТ СРАВНЕНИЕ ОБРАЗОВАТЕЛЬНЫХ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7952" y="1612392"/>
          <a:ext cx="8766048" cy="1490472"/>
        </p:xfrm>
        <a:graphic>
          <a:graphicData uri="http://schemas.openxmlformats.org/drawingml/2006/table">
            <a:tbl>
              <a:tblPr/>
              <a:tblGrid>
                <a:gridCol w="1021080"/>
                <a:gridCol w="5120640"/>
                <a:gridCol w="2624328"/>
              </a:tblGrid>
              <a:tr h="240792">
                <a:tc gridSpan="3"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solidFill>
                      <a:srgbClr val="4FB9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</a:tr>
              <a:tr h="1249680">
                <a:tc>
                  <a:txBody>
                    <a:bodyPr/>
                    <a:lstStyle/>
                    <a:p>
                      <a:pPr indent="0">
                        <a:lnSpc>
                          <a:spcPts val="1880"/>
                        </a:lnSpc>
                        <a:spcAft>
                          <a:spcPts val="350"/>
                        </a:spcAft>
                      </a:pPr>
                      <a:r>
                        <a:rPr lang="en-US" sz="1600">
                          <a:solidFill>
                            <a:srgbClr val="E6E6E3"/>
                          </a:solidFill>
                          <a:latin typeface="Times New Roman"/>
                        </a:rPr>
                        <a:t>i-i </a:t>
                      </a:r>
                      <a:r>
                        <a:rPr lang="ru" sz="1700" b="1">
                          <a:solidFill>
                            <a:srgbClr val="F7D897"/>
                          </a:solidFill>
                          <a:latin typeface="Times New Roman"/>
                        </a:rPr>
                        <a:t>■"/</a:t>
                      </a:r>
                    </a:p>
                    <a:p>
                      <a:pPr indent="0">
                        <a:lnSpc>
                          <a:spcPts val="3430"/>
                        </a:lnSpc>
                      </a:pPr>
                      <a:r>
                        <a:rPr lang="ru" sz="3100" b="1">
                          <a:solidFill>
                            <a:srgbClr val="E6E6E3"/>
                          </a:solidFill>
                          <a:latin typeface="Times New Roman"/>
                        </a:rPr>
                        <a:t>гу.</a:t>
                      </a:r>
                    </a:p>
                  </a:txBody>
                  <a:tcPr marL="0" marR="0" marT="0" marB="0" anchor="ctr">
                    <a:solidFill>
                      <a:srgbClr val="33E2DD"/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0">
                        <a:lnSpc>
                          <a:spcPts val="2160"/>
                        </a:lnSpc>
                      </a:pPr>
                      <a:r>
                        <a:rPr lang="ru" sz="1700" b="1">
                          <a:solidFill>
                            <a:srgbClr val="FFFFFF"/>
                          </a:solidFill>
                          <a:latin typeface="Times New Roman"/>
                        </a:rPr>
                        <a:t>ОСВОЕНИЕ ОСНОВ ЧТЕНИЯ: С ЦЕЛЬЮ</a:t>
                      </a:r>
                    </a:p>
                    <a:p>
                      <a:pPr marL="215900" indent="0">
                        <a:lnSpc>
                          <a:spcPts val="2160"/>
                        </a:lnSpc>
                      </a:pPr>
                      <a:r>
                        <a:rPr lang="ru" sz="1700" b="1">
                          <a:solidFill>
                            <a:srgbClr val="FFFFFF"/>
                          </a:solidFill>
                          <a:latin typeface="Times New Roman"/>
                        </a:rPr>
                        <a:t>•    приобретения читательского литературного</a:t>
                      </a:r>
                    </a:p>
                    <a:p>
                      <a:pPr marL="355600" indent="0">
                        <a:lnSpc>
                          <a:spcPts val="2160"/>
                        </a:lnSpc>
                      </a:pPr>
                      <a:r>
                        <a:rPr lang="ru" sz="1700" b="1">
                          <a:solidFill>
                            <a:srgbClr val="FFFFFF"/>
                          </a:solidFill>
                          <a:latin typeface="Times New Roman"/>
                        </a:rPr>
                        <a:t>опыта</a:t>
                      </a:r>
                    </a:p>
                    <a:p>
                      <a:pPr marL="215900" indent="0">
                        <a:lnSpc>
                          <a:spcPts val="2160"/>
                        </a:lnSpc>
                      </a:pPr>
                      <a:r>
                        <a:rPr lang="ru" sz="1700" b="1">
                          <a:solidFill>
                            <a:srgbClr val="FFFFFF"/>
                          </a:solidFill>
                          <a:latin typeface="Times New Roman"/>
                        </a:rPr>
                        <a:t>•    освоения и использования информации</a:t>
                      </a:r>
                    </a:p>
                  </a:txBody>
                  <a:tcPr marL="0" marR="0" marT="0" marB="0" anchor="ctr">
                    <a:solidFill>
                      <a:srgbClr val="00ACB3"/>
                    </a:solidFill>
                  </a:tcPr>
                </a:tc>
                <a:tc>
                  <a:txBody>
                    <a:bodyPr/>
                    <a:lstStyle/>
                    <a:p>
                      <a:pPr marL="190500" indent="0">
                        <a:lnSpc>
                          <a:spcPts val="1920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ndara"/>
                        </a:rPr>
                        <a:t>PIRLS </a:t>
                      </a:r>
                      <a:r>
                        <a:rPr lang="ru" sz="1600">
                          <a:solidFill>
                            <a:srgbClr val="FFFFFF"/>
                          </a:solidFill>
                          <a:latin typeface="Times New Roman"/>
                        </a:rPr>
                        <a:t>-</a:t>
                      </a:r>
                    </a:p>
                    <a:p>
                      <a:pPr marL="190500" indent="0">
                        <a:lnSpc>
                          <a:spcPts val="1920"/>
                        </a:lnSpc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Times New Roman"/>
                        </a:rPr>
                        <a:t>Progress in International Reading Literacy Study, 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latin typeface="Candara"/>
                        </a:rPr>
                        <a:t>4 </a:t>
                      </a:r>
                      <a:r>
                        <a:rPr lang="ru" sz="1600">
                          <a:solidFill>
                            <a:srgbClr val="FFFFFF"/>
                          </a:solidFill>
                          <a:latin typeface="Times New Roman"/>
                        </a:rPr>
                        <a:t>класс</a:t>
                      </a:r>
                    </a:p>
                  </a:txBody>
                  <a:tcPr marL="0" marR="0" marT="0" marB="0" anchor="ctr">
                    <a:solidFill>
                      <a:srgbClr val="00738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200" y="3227832"/>
          <a:ext cx="9067800" cy="3023616"/>
        </p:xfrm>
        <a:graphic>
          <a:graphicData uri="http://schemas.openxmlformats.org/drawingml/2006/table">
            <a:tbl>
              <a:tblPr/>
              <a:tblGrid>
                <a:gridCol w="512064"/>
                <a:gridCol w="810768"/>
                <a:gridCol w="5120640"/>
                <a:gridCol w="2624328"/>
              </a:tblGrid>
              <a:tr h="1304544">
                <a:tc>
                  <a:txBody>
                    <a:bodyPr/>
                    <a:lstStyle/>
                    <a:p>
                      <a:endParaRPr sz="6200" dirty="0"/>
                    </a:p>
                  </a:txBody>
                  <a:tcPr marL="0" marR="0" marT="0" marB="0">
                    <a:solidFill>
                      <a:srgbClr val="A8BBE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2660"/>
                        </a:lnSpc>
                      </a:pPr>
                      <a:r>
                        <a:rPr lang="en-US" sz="2100" spc="250">
                          <a:solidFill>
                            <a:srgbClr val="496873"/>
                          </a:solidFill>
                          <a:latin typeface="Tahoma"/>
                        </a:rPr>
                        <a:t>h</a:t>
                      </a:r>
                      <a:r>
                        <a:rPr lang="en-US" sz="2100" spc="250">
                          <a:solidFill>
                            <a:srgbClr val="1E666E"/>
                          </a:solidFill>
                          <a:latin typeface="Tahoma"/>
                        </a:rPr>
                        <a:t>SI</a:t>
                      </a:r>
                    </a:p>
                    <a:p>
                      <a:pPr indent="0">
                        <a:lnSpc>
                          <a:spcPts val="2660"/>
                        </a:lnSpc>
                      </a:pPr>
                      <a:r>
                        <a:rPr lang="en-US" sz="2100" spc="250">
                          <a:solidFill>
                            <a:srgbClr val="232425"/>
                          </a:solidFill>
                          <a:latin typeface="Tahoma"/>
                        </a:rPr>
                        <a:t>ii=</a:t>
                      </a:r>
                    </a:p>
                  </a:txBody>
                  <a:tcPr marL="0" marR="0" marT="0" marB="0" anchor="ctr">
                    <a:solidFill>
                      <a:srgbClr val="A8BBE6"/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0">
                        <a:lnSpc>
                          <a:spcPts val="2160"/>
                        </a:lnSpc>
                      </a:pPr>
                      <a:r>
                        <a:rPr lang="ru" sz="1700" b="1" dirty="0">
                          <a:solidFill>
                            <a:srgbClr val="FFFFFF"/>
                          </a:solidFill>
                          <a:latin typeface="Times New Roman"/>
                        </a:rPr>
                        <a:t>ОСВОЕНИЕ ОСНОВ МАТЕМАТИКИ И ЕСТЕСТВЕННО-НАУЧНЫХ ПРЕДМЕТОВ:</a:t>
                      </a:r>
                    </a:p>
                    <a:p>
                      <a:pPr marL="215900" indent="0">
                        <a:lnSpc>
                          <a:spcPts val="2160"/>
                        </a:lnSpc>
                      </a:pPr>
                      <a:r>
                        <a:rPr lang="ru" sz="1700" b="1" dirty="0">
                          <a:solidFill>
                            <a:srgbClr val="FFFFFF"/>
                          </a:solidFill>
                          <a:latin typeface="Times New Roman"/>
                        </a:rPr>
                        <a:t>•    всех общеобразовательных курсов (4, 8 кл.)</a:t>
                      </a:r>
                    </a:p>
                    <a:p>
                      <a:pPr marL="215900" indent="0">
                        <a:lnSpc>
                          <a:spcPts val="2160"/>
                        </a:lnSpc>
                      </a:pPr>
                      <a:r>
                        <a:rPr lang="ru" sz="1700" b="1" dirty="0">
                          <a:solidFill>
                            <a:srgbClr val="FFFFFF"/>
                          </a:solidFill>
                          <a:latin typeface="Times New Roman"/>
                        </a:rPr>
                        <a:t>•    углублённых курсов математики и физики</a:t>
                      </a:r>
                    </a:p>
                  </a:txBody>
                  <a:tcPr marL="0" marR="0" marT="0" marB="0" anchor="ctr">
                    <a:solidFill>
                      <a:srgbClr val="6D88B5"/>
                    </a:solidFill>
                  </a:tcPr>
                </a:tc>
                <a:tc>
                  <a:txBody>
                    <a:bodyPr/>
                    <a:lstStyle/>
                    <a:p>
                      <a:pPr marL="190500" indent="0">
                        <a:lnSpc>
                          <a:spcPts val="1920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ndara"/>
                        </a:rPr>
                        <a:t>TIMSS </a:t>
                      </a:r>
                      <a:r>
                        <a:rPr lang="ru" sz="1600">
                          <a:solidFill>
                            <a:srgbClr val="FFFFFF"/>
                          </a:solidFill>
                          <a:latin typeface="Times New Roman"/>
                        </a:rPr>
                        <a:t>-</a:t>
                      </a:r>
                    </a:p>
                    <a:p>
                      <a:pPr marL="190500" indent="0">
                        <a:lnSpc>
                          <a:spcPts val="1920"/>
                        </a:lnSpc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Times New Roman"/>
                        </a:rPr>
                        <a:t>Trends in Mathematics and Science Study, 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latin typeface="Candara"/>
                        </a:rPr>
                        <a:t>4</a:t>
                      </a:r>
                      <a:r>
                        <a:rPr lang="en-US" sz="1600">
                          <a:solidFill>
                            <a:srgbClr val="FFFFFF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latin typeface="Candara"/>
                        </a:rPr>
                        <a:t>8 </a:t>
                      </a:r>
                      <a:r>
                        <a:rPr lang="ru" sz="1600">
                          <a:solidFill>
                            <a:srgbClr val="FFFFFF"/>
                          </a:solidFill>
                          <a:latin typeface="Times New Roman"/>
                        </a:rPr>
                        <a:t>и 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latin typeface="Candara"/>
                        </a:rPr>
                        <a:t>11 </a:t>
                      </a:r>
                      <a:r>
                        <a:rPr lang="ru" sz="1600">
                          <a:solidFill>
                            <a:srgbClr val="FFFFFF"/>
                          </a:solidFill>
                          <a:latin typeface="Times New Roman"/>
                        </a:rPr>
                        <a:t>классы</a:t>
                      </a:r>
                    </a:p>
                  </a:txBody>
                  <a:tcPr marL="0" marR="0" marT="0" marB="0" anchor="ctr">
                    <a:solidFill>
                      <a:srgbClr val="425982"/>
                    </a:solidFill>
                  </a:tcPr>
                </a:tc>
              </a:tr>
              <a:tr h="1719072">
                <a:tc gridSpan="2">
                  <a:txBody>
                    <a:bodyPr/>
                    <a:lstStyle/>
                    <a:p>
                      <a:endParaRPr sz="8200"/>
                    </a:p>
                  </a:txBody>
                  <a:tcPr marL="0" marR="0" marT="0" marB="0">
                    <a:solidFill>
                      <a:srgbClr val="E9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8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0" indent="0">
                        <a:lnSpc>
                          <a:spcPts val="2160"/>
                        </a:lnSpc>
                      </a:pPr>
                      <a:r>
                        <a:rPr lang="ru" sz="1700" b="1">
                          <a:solidFill>
                            <a:srgbClr val="FFFFFF"/>
                          </a:solidFill>
                          <a:latin typeface="Times New Roman"/>
                        </a:rPr>
                        <a:t>СФОРМИРОВАННОСТЬ ФУНКЦИОНАЛЬНОЙ ГРАМОТНОСТИ:</a:t>
                      </a:r>
                    </a:p>
                    <a:p>
                      <a:pPr marL="215900" indent="0">
                        <a:lnSpc>
                          <a:spcPts val="2160"/>
                        </a:lnSpc>
                      </a:pPr>
                      <a:r>
                        <a:rPr lang="ru" sz="1700" b="1">
                          <a:solidFill>
                            <a:srgbClr val="FFFFFF"/>
                          </a:solidFill>
                          <a:latin typeface="Times New Roman"/>
                        </a:rPr>
                        <a:t>•</a:t>
                      </a:r>
                      <a:r>
                        <a:rPr lang="ru" sz="1600">
                          <a:solidFill>
                            <a:srgbClr val="FFFFFF"/>
                          </a:solidFill>
                          <a:latin typeface="Times New Roman"/>
                        </a:rPr>
                        <a:t>    читательской    • </a:t>
                      </a:r>
                      <a:r>
                        <a:rPr lang="ru" sz="1600" baseline="30000">
                          <a:solidFill>
                            <a:srgbClr val="FFFFFF"/>
                          </a:solidFill>
                          <a:latin typeface="Times New Roman"/>
                        </a:rPr>
                        <a:t>естественно-</a:t>
                      </a:r>
                    </a:p>
                    <a:p>
                      <a:pPr marL="215900" indent="0">
                        <a:lnSpc>
                          <a:spcPts val="2160"/>
                        </a:lnSpc>
                      </a:pPr>
                      <a:r>
                        <a:rPr lang="ru" sz="1700" b="1">
                          <a:solidFill>
                            <a:srgbClr val="FFFFFF"/>
                          </a:solidFill>
                          <a:latin typeface="Times New Roman"/>
                        </a:rPr>
                        <a:t>•</a:t>
                      </a:r>
                      <a:r>
                        <a:rPr lang="ru" sz="1600">
                          <a:solidFill>
                            <a:srgbClr val="FFFFFF"/>
                          </a:solidFill>
                          <a:latin typeface="Times New Roman"/>
                        </a:rPr>
                        <a:t>    математической    </a:t>
                      </a:r>
                      <a:r>
                        <a:rPr lang="ru" sz="1600" baseline="30000">
                          <a:solidFill>
                            <a:srgbClr val="FFFFFF"/>
                          </a:solidFill>
                          <a:latin typeface="Times New Roman"/>
                        </a:rPr>
                        <a:t>научной</a:t>
                      </a:r>
                    </a:p>
                    <a:p>
                      <a:pPr marL="2286000" indent="0">
                        <a:lnSpc>
                          <a:spcPts val="1770"/>
                        </a:lnSpc>
                      </a:pPr>
                      <a:r>
                        <a:rPr lang="ru" sz="1600">
                          <a:solidFill>
                            <a:srgbClr val="FFFFFF"/>
                          </a:solidFill>
                          <a:latin typeface="Times New Roman"/>
                        </a:rPr>
                        <a:t>• финансовой</a:t>
                      </a:r>
                    </a:p>
                  </a:txBody>
                  <a:tcPr marL="0" marR="0" marT="0" marB="0" anchor="b">
                    <a:solidFill>
                      <a:srgbClr val="2184A1"/>
                    </a:solidFill>
                  </a:tcPr>
                </a:tc>
                <a:tc>
                  <a:txBody>
                    <a:bodyPr/>
                    <a:lstStyle/>
                    <a:p>
                      <a:pPr marL="190500" indent="0">
                        <a:lnSpc>
                          <a:spcPts val="1920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ndara"/>
                        </a:rPr>
                        <a:t>PISA </a:t>
                      </a:r>
                      <a:r>
                        <a:rPr lang="en-US" sz="1600">
                          <a:solidFill>
                            <a:srgbClr val="FFFFFF"/>
                          </a:solidFill>
                          <a:latin typeface="Times New Roman"/>
                        </a:rPr>
                        <a:t>-</a:t>
                      </a:r>
                    </a:p>
                    <a:p>
                      <a:pPr marL="190500" indent="0">
                        <a:lnSpc>
                          <a:spcPts val="1920"/>
                        </a:lnSpc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Times New Roman"/>
                        </a:rPr>
                        <a:t>Programme for</a:t>
                      </a:r>
                    </a:p>
                    <a:p>
                      <a:pPr marL="190500" indent="0">
                        <a:lnSpc>
                          <a:spcPts val="1920"/>
                        </a:lnSpc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Times New Roman"/>
                        </a:rPr>
                        <a:t>International Student Assessment, </a:t>
                      </a:r>
                      <a:r>
                        <a:rPr lang="ru" sz="1600">
                          <a:solidFill>
                            <a:srgbClr val="FFFFFF"/>
                          </a:solidFill>
                          <a:latin typeface="Times New Roman"/>
                        </a:rPr>
                        <a:t>15-летние</a:t>
                      </a:r>
                    </a:p>
                    <a:p>
                      <a:pPr marL="190500" indent="0">
                        <a:lnSpc>
                          <a:spcPts val="1920"/>
                        </a:lnSpc>
                      </a:pPr>
                      <a:r>
                        <a:rPr lang="ru" sz="1600">
                          <a:solidFill>
                            <a:srgbClr val="FFFFFF"/>
                          </a:solidFill>
                          <a:latin typeface="Times New Roman"/>
                        </a:rPr>
                        <a:t>школьники</a:t>
                      </a:r>
                    </a:p>
                    <a:p>
                      <a:pPr marL="190500" indent="0">
                        <a:lnSpc>
                          <a:spcPts val="1920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ndara"/>
                        </a:rPr>
                        <a:t>9 </a:t>
                      </a:r>
                      <a:r>
                        <a:rPr lang="ru" sz="1600">
                          <a:solidFill>
                            <a:srgbClr val="FFFFFF"/>
                          </a:solidFill>
                          <a:latin typeface="Times New Roman"/>
                        </a:rPr>
                        <a:t>и 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latin typeface="Candara"/>
                        </a:rPr>
                        <a:t>10 </a:t>
                      </a:r>
                      <a:r>
                        <a:rPr lang="ru" sz="1600">
                          <a:solidFill>
                            <a:srgbClr val="FFFFFF"/>
                          </a:solidFill>
                          <a:latin typeface="Times New Roman"/>
                        </a:rPr>
                        <a:t>классы</a:t>
                      </a:r>
                    </a:p>
                  </a:txBody>
                  <a:tcPr marL="0" marR="0" marT="0" marB="0" anchor="ctr">
                    <a:solidFill>
                      <a:srgbClr val="17506E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14400" y="6318504"/>
            <a:ext cx="6937248" cy="4693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880"/>
              </a:lnSpc>
              <a:spcAft>
                <a:spcPts val="210"/>
              </a:spcAft>
            </a:pPr>
            <a:r>
              <a:rPr lang="ru" sz="1700" b="1">
                <a:solidFill>
                  <a:srgbClr val="002060"/>
                </a:solidFill>
                <a:latin typeface="Times New Roman"/>
              </a:rPr>
              <a:t>СФОРМИРОВАННОСТЬ НАВЫКОВ РАЗРЕШЕНИЯ ПРОБЛЕМ,</a:t>
            </a:r>
          </a:p>
          <a:p>
            <a:pPr indent="0" algn="ctr">
              <a:lnSpc>
                <a:spcPts val="1880"/>
              </a:lnSpc>
            </a:pPr>
            <a:r>
              <a:rPr lang="ru" sz="1700" b="1">
                <a:solidFill>
                  <a:srgbClr val="002060"/>
                </a:solidFill>
                <a:latin typeface="Times New Roman"/>
              </a:rPr>
              <a:t>КРЕАТИВНОГО МЫШЛЕНИЯ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1481328"/>
            <a:ext cx="2688336" cy="5364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3680" y="207264"/>
            <a:ext cx="5644896" cy="1011936"/>
          </a:xfrm>
          <a:prstGeom prst="rect">
            <a:avLst/>
          </a:prstGeom>
          <a:solidFill>
            <a:srgbClr val="C5E4F7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592"/>
              </a:lnSpc>
            </a:pPr>
            <a:r>
              <a:rPr lang="ru" sz="2300">
                <a:solidFill>
                  <a:srgbClr val="294790"/>
                </a:solidFill>
                <a:latin typeface="Times New Roman"/>
              </a:rPr>
              <a:t>Оценка глобальной конкурентоспособности России по качеству общего образования:</a:t>
            </a:r>
          </a:p>
          <a:p>
            <a:pPr indent="0">
              <a:lnSpc>
                <a:spcPts val="2592"/>
              </a:lnSpc>
              <a:spcAft>
                <a:spcPts val="1610"/>
              </a:spcAft>
            </a:pPr>
            <a:r>
              <a:rPr lang="ru" sz="2300">
                <a:solidFill>
                  <a:srgbClr val="294790"/>
                </a:solidFill>
                <a:latin typeface="Times New Roman"/>
              </a:rPr>
              <a:t>Почему </a:t>
            </a:r>
            <a:r>
              <a:rPr lang="en-US" sz="2300">
                <a:solidFill>
                  <a:srgbClr val="294790"/>
                </a:solidFill>
                <a:latin typeface="Times New Roman"/>
              </a:rPr>
              <a:t>PISA?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8816" y="1566672"/>
            <a:ext cx="6388608" cy="14447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48"/>
              </a:lnSpc>
              <a:spcBef>
                <a:spcPts val="1610"/>
              </a:spcBef>
              <a:spcAft>
                <a:spcPts val="420"/>
              </a:spcAft>
            </a:pPr>
            <a:r>
              <a:rPr lang="ru" sz="1700" b="1">
                <a:solidFill>
                  <a:srgbClr val="C00000"/>
                </a:solidFill>
                <a:latin typeface="Times New Roman"/>
              </a:rPr>
              <a:t>Функционально грамотный человек </a:t>
            </a:r>
            <a:r>
              <a:rPr lang="ru" sz="1700" b="1">
                <a:solidFill>
                  <a:srgbClr val="002060"/>
                </a:solidFill>
                <a:latin typeface="Times New Roman"/>
              </a:rPr>
              <a:t>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 (А. А. Леонтьев)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8816" y="3096768"/>
            <a:ext cx="6382512" cy="1627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48"/>
              </a:lnSpc>
              <a:spcBef>
                <a:spcPts val="420"/>
              </a:spcBef>
            </a:pPr>
            <a:r>
              <a:rPr lang="ru" sz="1700" b="1">
                <a:solidFill>
                  <a:srgbClr val="C00000"/>
                </a:solidFill>
                <a:latin typeface="Times New Roman"/>
              </a:rPr>
              <a:t>Основной вопрос исследования </a:t>
            </a:r>
            <a:r>
              <a:rPr lang="en-US" sz="1700" b="1">
                <a:solidFill>
                  <a:srgbClr val="C00000"/>
                </a:solidFill>
                <a:latin typeface="Times New Roman"/>
              </a:rPr>
              <a:t>PISA:    </a:t>
            </a:r>
            <a:r>
              <a:rPr lang="ru" sz="1700" b="1">
                <a:latin typeface="Times New Roman"/>
              </a:rPr>
              <a:t>Обладают ли</a:t>
            </a:r>
          </a:p>
          <a:p>
            <a:pPr indent="0" algn="just">
              <a:lnSpc>
                <a:spcPts val="1848"/>
              </a:lnSpc>
              <a:spcAft>
                <a:spcPts val="1610"/>
              </a:spcAft>
            </a:pPr>
            <a:r>
              <a:rPr lang="ru" sz="1700" b="1">
                <a:solidFill>
                  <a:srgbClr val="002060"/>
                </a:solidFill>
                <a:latin typeface="Times New Roman"/>
              </a:rPr>
              <a:t>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</a:t>
            </a:r>
            <a:r>
              <a:rPr lang="ru" sz="1700" b="1">
                <a:latin typeface="Times New Roman"/>
              </a:rPr>
              <a:t>социальных отношений?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6352" y="5017008"/>
            <a:ext cx="6199632" cy="97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48"/>
              </a:lnSpc>
              <a:spcBef>
                <a:spcPts val="1610"/>
              </a:spcBef>
            </a:pPr>
            <a:r>
              <a:rPr lang="ru" sz="1700" b="1">
                <a:solidFill>
                  <a:srgbClr val="C00000"/>
                </a:solidFill>
                <a:latin typeface="Times New Roman"/>
              </a:rPr>
              <a:t>Анализ результатов </a:t>
            </a:r>
            <a:r>
              <a:rPr lang="en-US" sz="1700" b="1">
                <a:solidFill>
                  <a:srgbClr val="C00000"/>
                </a:solidFill>
                <a:latin typeface="Times New Roman"/>
              </a:rPr>
              <a:t>PISA: </a:t>
            </a:r>
            <a:r>
              <a:rPr lang="ru" sz="1700" b="1">
                <a:solidFill>
                  <a:srgbClr val="002060"/>
                </a:solidFill>
                <a:latin typeface="Times New Roman"/>
              </a:rPr>
              <a:t>Учёт эффекта «ситуационности знаний» требует включения в учебный процесс заданий, сформулированных во внеучебном контексте, без указания (явного или неявного) на способ действий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28"/>
            <a:ext cx="1252728" cy="17556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336" y="1572768"/>
            <a:ext cx="6617208" cy="9631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39240" y="387096"/>
            <a:ext cx="7373112" cy="874776"/>
          </a:xfrm>
          <a:prstGeom prst="rect">
            <a:avLst/>
          </a:prstGeom>
          <a:solidFill>
            <a:srgbClr val="2BA3E6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792"/>
              </a:lnSpc>
            </a:pPr>
            <a:r>
              <a:rPr lang="ru" sz="3100" b="1">
                <a:solidFill>
                  <a:srgbClr val="FFFFFF"/>
                </a:solidFill>
                <a:latin typeface="Times New Roman"/>
              </a:rPr>
              <a:t>Функциональная грамотность как цель, ценность и результат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" y="2584704"/>
            <a:ext cx="8912352" cy="37307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4320"/>
              </a:lnSpc>
            </a:pPr>
            <a:r>
              <a:rPr lang="ru" sz="3500" b="1">
                <a:solidFill>
                  <a:srgbClr val="002060"/>
                </a:solidFill>
                <a:latin typeface="Times New Roman"/>
              </a:rPr>
              <a:t>Функциональная грамотность -способность использовать знания, умения, способы в действии при решении широкого круга задач обнаруживает себя за пределами учебных ситуаций, в задачах, не похожих на те, где эти знания, умения, способы приобретались.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1700784"/>
            <a:ext cx="923544" cy="234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864" y="1676400"/>
            <a:ext cx="6592824" cy="8595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96384" y="493776"/>
            <a:ext cx="3998976" cy="353568"/>
          </a:xfrm>
          <a:prstGeom prst="rect">
            <a:avLst/>
          </a:prstGeom>
          <a:solidFill>
            <a:srgbClr val="2BA3E6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990"/>
              </a:lnSpc>
            </a:pPr>
            <a:r>
              <a:rPr lang="ru" sz="2700" b="1" i="1">
                <a:solidFill>
                  <a:srgbClr val="FFFFFF"/>
                </a:solidFill>
                <a:latin typeface="Times New Roman"/>
              </a:rPr>
              <a:t>Актуальность проблемы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8328" y="2862072"/>
            <a:ext cx="7589520" cy="8107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840"/>
              </a:lnSpc>
            </a:pPr>
            <a:r>
              <a:rPr lang="ru" sz="3100" b="1">
                <a:solidFill>
                  <a:srgbClr val="C00000"/>
                </a:solidFill>
                <a:latin typeface="Times New Roman"/>
              </a:rPr>
              <a:t>Рост числа функционально неграмотных людей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4904" y="3819144"/>
            <a:ext cx="6669024" cy="13533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495300">
              <a:lnSpc>
                <a:spcPts val="3840"/>
              </a:lnSpc>
            </a:pPr>
            <a:r>
              <a:rPr lang="ru" sz="3100" b="1">
                <a:solidFill>
                  <a:srgbClr val="002060"/>
                </a:solidFill>
                <a:latin typeface="Times New Roman"/>
              </a:rPr>
              <a:t>&gt; читательская, математическая, финансовая, естественно-научная неграмотность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256" y="292608"/>
            <a:ext cx="609600" cy="597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36" y="865632"/>
            <a:ext cx="3477768" cy="140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176" y="478536"/>
            <a:ext cx="509016" cy="414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256" y="4218432"/>
            <a:ext cx="423672" cy="417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256" y="5050536"/>
            <a:ext cx="423672" cy="414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256" y="5879592"/>
            <a:ext cx="423672" cy="4175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26208" y="411480"/>
            <a:ext cx="1182624" cy="37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797E81"/>
                </a:solidFill>
                <a:latin typeface="Calibri"/>
              </a:rPr>
              <a:t>Ирина Гордеева</a:t>
            </a:r>
          </a:p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B2B3B2"/>
                </a:solidFill>
                <a:latin typeface="Calibri"/>
              </a:rPr>
              <a:t>сегодня в 14:46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18832" y="460248"/>
            <a:ext cx="243840" cy="85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D0D0D0"/>
                </a:solidFill>
                <a:latin typeface="Calibri"/>
              </a:rPr>
              <a:t>• • •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67256" y="1008888"/>
            <a:ext cx="345948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605F5F"/>
                </a:solidFill>
                <a:latin typeface="Calibri"/>
              </a:rPr>
              <a:t>ЗАВТРА ВСТРЕЧАЕМСЯ НА КРЫЛЬЦЕ </a:t>
            </a:r>
            <a:r>
              <a:rPr lang="ru" sz="1100" b="1">
                <a:solidFill>
                  <a:srgbClr val="605F5F"/>
                </a:solidFill>
                <a:latin typeface="Times New Roman"/>
              </a:rPr>
              <a:t>В </a:t>
            </a:r>
            <a:r>
              <a:rPr lang="ru" sz="1300">
                <a:solidFill>
                  <a:srgbClr val="605F5F"/>
                </a:solidFill>
                <a:latin typeface="Calibri"/>
              </a:rPr>
              <a:t>09 00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64208" y="1277112"/>
            <a:ext cx="5260848" cy="15179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3835400" indent="0">
              <a:lnSpc>
                <a:spcPts val="1752"/>
              </a:lnSpc>
            </a:pPr>
            <a:r>
              <a:rPr lang="ru" sz="1300">
                <a:solidFill>
                  <a:srgbClr val="605F5F"/>
                </a:solidFill>
                <a:latin typeface="Calibri"/>
              </a:rPr>
              <a:t>Расписание на ВТ </a:t>
            </a:r>
            <a:r>
              <a:rPr lang="ru" sz="1300">
                <a:solidFill>
                  <a:srgbClr val="797E81"/>
                </a:solidFill>
                <a:latin typeface="Calibri"/>
              </a:rPr>
              <a:t>1.</a:t>
            </a:r>
            <a:r>
              <a:rPr lang="ru" sz="1300">
                <a:solidFill>
                  <a:srgbClr val="605F5F"/>
                </a:solidFill>
                <a:latin typeface="Calibri"/>
              </a:rPr>
              <a:t>Русский язык 2 Математика</a:t>
            </a:r>
          </a:p>
          <a:p>
            <a:pPr indent="0">
              <a:lnSpc>
                <a:spcPts val="1752"/>
              </a:lnSpc>
            </a:pPr>
            <a:r>
              <a:rPr lang="ru" sz="1300">
                <a:solidFill>
                  <a:srgbClr val="605F5F"/>
                </a:solidFill>
                <a:latin typeface="Calibri"/>
              </a:rPr>
              <a:t>3.Физкультура (приносим форму для ЗАЛА: белая футболка, спортивные брюки(синие или черные), кроссовки со светлой подошвой, - и умеем переодеваться)</a:t>
            </a:r>
          </a:p>
          <a:p>
            <a:pPr indent="0">
              <a:lnSpc>
                <a:spcPts val="1752"/>
              </a:lnSpc>
            </a:pPr>
            <a:r>
              <a:rPr lang="ru" sz="1300">
                <a:solidFill>
                  <a:srgbClr val="605F5F"/>
                </a:solidFill>
                <a:latin typeface="Calibri"/>
              </a:rPr>
              <a:t>4.Окружающий мир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65592" y="899160"/>
            <a:ext cx="707136" cy="2164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14300" indent="0">
              <a:lnSpc>
                <a:spcPts val="1040"/>
              </a:lnSpc>
            </a:pPr>
            <a:r>
              <a:rPr lang="en-US" sz="850">
                <a:solidFill>
                  <a:srgbClr val="3B40C0"/>
                </a:solidFill>
                <a:latin typeface="Calibri"/>
              </a:rPr>
              <a:t>DiGiTRC</a:t>
            </a:r>
          </a:p>
          <a:p>
            <a:pPr indent="0">
              <a:lnSpc>
                <a:spcPts val="1040"/>
              </a:lnSpc>
            </a:pPr>
            <a:r>
              <a:rPr lang="en-US" sz="850">
                <a:solidFill>
                  <a:srgbClr val="AF7156"/>
                </a:solidFill>
                <a:latin typeface="Calibri"/>
              </a:rPr>
              <a:t>DiDRCTiCS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65592" y="1115568"/>
            <a:ext cx="707136" cy="701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40"/>
              </a:lnSpc>
            </a:pPr>
            <a:r>
              <a:rPr lang="ru" sz="400">
                <a:solidFill>
                  <a:srgbClr val="8389B7"/>
                </a:solidFill>
                <a:latin typeface="Times New Roman"/>
              </a:rPr>
              <a:t>* .1 </a:t>
            </a:r>
            <a:r>
              <a:rPr lang="ru" sz="400" u="sng">
                <a:solidFill>
                  <a:srgbClr val="8389B7"/>
                </a:solidFill>
                <a:latin typeface="Times New Roman"/>
              </a:rPr>
              <a:t>1~Г</a:t>
            </a:r>
            <a:r>
              <a:rPr lang="ru" sz="400">
                <a:solidFill>
                  <a:srgbClr val="8389B7"/>
                </a:solidFill>
                <a:latin typeface="Times New Roman"/>
              </a:rPr>
              <a:t>&lt;УЦПР аиаоспхл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58112" y="3151632"/>
            <a:ext cx="3291840" cy="2042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770"/>
              </a:lnSpc>
            </a:pPr>
            <a:r>
              <a:rPr lang="ru" sz="2300" i="1">
                <a:solidFill>
                  <a:srgbClr val="456A95"/>
                </a:solidFill>
                <a:latin typeface="Times New Roman"/>
              </a:rPr>
              <a:t>щр</a:t>
            </a:r>
            <a:r>
              <a:rPr lang="ru" sz="1300">
                <a:solidFill>
                  <a:srgbClr val="456A95"/>
                </a:solidFill>
                <a:latin typeface="Calibri"/>
              </a:rPr>
              <a:t> </a:t>
            </a:r>
            <a:r>
              <a:rPr lang="ru" sz="1300">
                <a:solidFill>
                  <a:srgbClr val="797E81"/>
                </a:solidFill>
                <a:latin typeface="Calibri"/>
              </a:rPr>
              <a:t>Нравится 4 Комментировать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04488" y="3828288"/>
            <a:ext cx="1520952" cy="185928"/>
          </a:xfrm>
          <a:prstGeom prst="rect">
            <a:avLst/>
          </a:prstGeom>
          <a:solidFill>
            <a:srgbClr val="E9F3FF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8F929A"/>
                </a:solidFill>
                <a:latin typeface="Calibri"/>
              </a:rPr>
              <a:t>Скрыть комментарии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76272" y="4227576"/>
            <a:ext cx="3505200" cy="6004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656"/>
              </a:lnSpc>
            </a:pPr>
            <a:r>
              <a:rPr lang="ru" sz="1300">
                <a:solidFill>
                  <a:srgbClr val="797E81"/>
                </a:solidFill>
                <a:latin typeface="Calibri"/>
              </a:rPr>
              <a:t>Виктория Лексаченко</a:t>
            </a:r>
          </a:p>
          <a:p>
            <a:pPr indent="0">
              <a:lnSpc>
                <a:spcPts val="1656"/>
              </a:lnSpc>
            </a:pPr>
            <a:r>
              <a:rPr lang="ru" sz="1300">
                <a:solidFill>
                  <a:srgbClr val="605F5F"/>
                </a:solidFill>
                <a:latin typeface="Calibri"/>
              </a:rPr>
              <a:t>Добрый день! Физкультура в зале или на улице?</a:t>
            </a:r>
          </a:p>
          <a:p>
            <a:pPr indent="0">
              <a:lnSpc>
                <a:spcPts val="1656"/>
              </a:lnSpc>
            </a:pPr>
            <a:r>
              <a:rPr lang="ru" sz="1300">
                <a:solidFill>
                  <a:srgbClr val="B2B3B2"/>
                </a:solidFill>
                <a:latin typeface="Calibri"/>
              </a:rPr>
              <a:t>три часа назад </a:t>
            </a:r>
            <a:r>
              <a:rPr lang="ru" sz="1300">
                <a:solidFill>
                  <a:srgbClr val="797E81"/>
                </a:solidFill>
                <a:latin typeface="Calibri"/>
              </a:rPr>
              <a:t>Ответить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70064" y="4651248"/>
            <a:ext cx="277368" cy="1463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215900" indent="0">
              <a:lnSpc>
                <a:spcPts val="1230"/>
              </a:lnSpc>
            </a:pPr>
            <a:r>
              <a:rPr lang="ru" sz="1100" b="1">
                <a:solidFill>
                  <a:srgbClr val="797E81"/>
                </a:solidFill>
                <a:latin typeface="Arial"/>
              </a:rPr>
              <a:t>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73224" y="5059680"/>
            <a:ext cx="4770120" cy="6004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656"/>
              </a:lnSpc>
            </a:pPr>
            <a:r>
              <a:rPr lang="ru" sz="1300">
                <a:solidFill>
                  <a:srgbClr val="797E81"/>
                </a:solidFill>
                <a:latin typeface="Calibri"/>
              </a:rPr>
              <a:t>Ольга Карпова</a:t>
            </a:r>
          </a:p>
          <a:p>
            <a:pPr indent="0">
              <a:lnSpc>
                <a:spcPts val="1656"/>
              </a:lnSpc>
            </a:pPr>
            <a:r>
              <a:rPr lang="ru" sz="1300">
                <a:solidFill>
                  <a:srgbClr val="605F5F"/>
                </a:solidFill>
                <a:latin typeface="Calibri"/>
              </a:rPr>
              <a:t>Здравствуйте,а на ноги кроссовки с белой подошвой или чешки</a:t>
            </a:r>
            <a:r>
              <a:rPr lang="ru" sz="1300" baseline="30000">
                <a:solidFill>
                  <a:srgbClr val="605F5F"/>
                </a:solidFill>
                <a:latin typeface="Calibri"/>
              </a:rPr>
              <a:t>7</a:t>
            </a:r>
            <a:r>
              <a:rPr lang="ru" sz="1300">
                <a:solidFill>
                  <a:srgbClr val="605F5F"/>
                </a:solidFill>
                <a:latin typeface="Calibri"/>
              </a:rPr>
              <a:t>)</a:t>
            </a:r>
          </a:p>
          <a:p>
            <a:pPr indent="0">
              <a:lnSpc>
                <a:spcPts val="1656"/>
              </a:lnSpc>
            </a:pPr>
            <a:r>
              <a:rPr lang="ru" sz="1300">
                <a:solidFill>
                  <a:srgbClr val="B2B3B2"/>
                </a:solidFill>
                <a:latin typeface="Calibri"/>
              </a:rPr>
              <a:t>три часа назад </a:t>
            </a:r>
            <a:r>
              <a:rPr lang="ru" sz="1300">
                <a:solidFill>
                  <a:srgbClr val="797E81"/>
                </a:solidFill>
                <a:latin typeface="Calibri"/>
              </a:rPr>
              <a:t>Ответить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76160" y="5483352"/>
            <a:ext cx="271272" cy="1432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215900" indent="0">
              <a:lnSpc>
                <a:spcPts val="1330"/>
              </a:lnSpc>
            </a:pPr>
            <a:r>
              <a:rPr lang="ru" sz="1200">
                <a:solidFill>
                  <a:srgbClr val="797E81"/>
                </a:solidFill>
                <a:latin typeface="Times New Roman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76272" y="5888736"/>
            <a:ext cx="3550920" cy="6035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656"/>
              </a:lnSpc>
            </a:pPr>
            <a:r>
              <a:rPr lang="ru" sz="1300">
                <a:solidFill>
                  <a:srgbClr val="797E81"/>
                </a:solidFill>
                <a:latin typeface="Calibri"/>
              </a:rPr>
              <a:t>Анна Гончарова</a:t>
            </a:r>
          </a:p>
          <a:p>
            <a:pPr indent="0">
              <a:lnSpc>
                <a:spcPts val="1656"/>
              </a:lnSpc>
            </a:pPr>
            <a:r>
              <a:rPr lang="ru" sz="1300">
                <a:solidFill>
                  <a:srgbClr val="605F5F"/>
                </a:solidFill>
                <a:latin typeface="Calibri"/>
              </a:rPr>
              <a:t>Здравствуйте.Завтра приходить к 9 00? </a:t>
            </a:r>
            <a:r>
              <a:rPr lang="ru" sz="1300">
                <a:solidFill>
                  <a:srgbClr val="797E81"/>
                </a:solidFill>
                <a:latin typeface="Calibri"/>
              </a:rPr>
              <a:t>Спасибо.</a:t>
            </a:r>
          </a:p>
          <a:p>
            <a:pPr indent="0">
              <a:lnSpc>
                <a:spcPts val="1656"/>
              </a:lnSpc>
            </a:pPr>
            <a:r>
              <a:rPr lang="ru" sz="1300">
                <a:solidFill>
                  <a:srgbClr val="B2B3B2"/>
                </a:solidFill>
                <a:latin typeface="Calibri"/>
              </a:rPr>
              <a:t>три часа назад </a:t>
            </a:r>
            <a:r>
              <a:rPr lang="ru" sz="1300">
                <a:solidFill>
                  <a:srgbClr val="797E81"/>
                </a:solidFill>
                <a:latin typeface="Calibri"/>
              </a:rPr>
              <a:t>Ответить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76160" y="6312408"/>
            <a:ext cx="271272" cy="1493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203200" indent="0">
              <a:lnSpc>
                <a:spcPts val="1230"/>
              </a:lnSpc>
            </a:pPr>
            <a:r>
              <a:rPr lang="ru" sz="1100" b="1">
                <a:solidFill>
                  <a:srgbClr val="797E81"/>
                </a:solidFill>
                <a:latin typeface="Arial"/>
              </a:rPr>
              <a:t>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760" y="359664"/>
            <a:ext cx="1767840" cy="411480"/>
          </a:xfrm>
          <a:prstGeom prst="rect">
            <a:avLst/>
          </a:prstGeom>
          <a:solidFill>
            <a:srgbClr val="2CA8EA"/>
          </a:solidFill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3320"/>
              </a:lnSpc>
              <a:spcAft>
                <a:spcPts val="5600"/>
              </a:spcAft>
            </a:pPr>
            <a:r>
              <a:rPr lang="ru" sz="3000" b="1" i="1">
                <a:solidFill>
                  <a:srgbClr val="FFFFFF"/>
                </a:solidFill>
                <a:latin typeface="Times New Roman"/>
              </a:rPr>
              <a:t>Проблема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264" y="1639824"/>
            <a:ext cx="8735568" cy="39380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8300" indent="0">
              <a:lnSpc>
                <a:spcPts val="6456"/>
              </a:lnSpc>
              <a:spcBef>
                <a:spcPts val="5600"/>
              </a:spcBef>
            </a:pPr>
            <a:r>
              <a:rPr lang="ru" sz="5300" b="1">
                <a:solidFill>
                  <a:srgbClr val="002060"/>
                </a:solidFill>
                <a:latin typeface="Times New Roman"/>
              </a:rPr>
              <a:t>Принятие педагогами функциональной грамотности как цели, ценности и результата образования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97536"/>
            <a:ext cx="8802624" cy="6565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83408" y="140208"/>
            <a:ext cx="4980432" cy="9875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592"/>
              </a:lnSpc>
            </a:pPr>
            <a:r>
              <a:rPr lang="ru" sz="2300">
                <a:solidFill>
                  <a:srgbClr val="294790"/>
                </a:solidFill>
                <a:latin typeface="Times New Roman"/>
              </a:rPr>
              <a:t>Система формирования и развития функциональной грамотности в ОУ: </a:t>
            </a:r>
            <a:r>
              <a:rPr lang="ru" sz="2000" b="1" cap="small">
                <a:solidFill>
                  <a:srgbClr val="294790"/>
                </a:solidFill>
                <a:latin typeface="Times New Roman"/>
              </a:rPr>
              <a:t>Управленческий подход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"/>
            <a:ext cx="9022080" cy="6821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81328" y="164592"/>
            <a:ext cx="7394448" cy="731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928"/>
              </a:lnSpc>
              <a:spcAft>
                <a:spcPts val="5950"/>
              </a:spcAft>
            </a:pPr>
            <a:r>
              <a:rPr lang="ru" sz="2300">
                <a:solidFill>
                  <a:srgbClr val="002060"/>
                </a:solidFill>
                <a:latin typeface="Times New Roman"/>
              </a:rPr>
              <a:t>Программа внеурочной деятельности по развитию функциональной грамотности обучающихся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55920" y="3444240"/>
            <a:ext cx="152400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210"/>
              </a:lnSpc>
            </a:pPr>
            <a:r>
              <a:rPr lang="ru" sz="2000" b="1">
                <a:solidFill>
                  <a:srgbClr val="31B5FD"/>
                </a:solidFill>
                <a:latin typeface="Times New Roman"/>
              </a:rPr>
              <a:t>*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08320" y="2093976"/>
            <a:ext cx="2359152" cy="29981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266700">
              <a:lnSpc>
                <a:spcPts val="1896"/>
              </a:lnSpc>
              <a:spcAft>
                <a:spcPts val="350"/>
              </a:spcAft>
            </a:pPr>
            <a:r>
              <a:rPr lang="ru" sz="2000" b="1" dirty="0">
                <a:solidFill>
                  <a:srgbClr val="31B5FD"/>
                </a:solidFill>
                <a:latin typeface="Times New Roman"/>
              </a:rPr>
              <a:t>*    </a:t>
            </a:r>
            <a:r>
              <a:rPr lang="ru" sz="2000" b="1" dirty="0">
                <a:solidFill>
                  <a:srgbClr val="FF0000"/>
                </a:solidFill>
                <a:latin typeface="Times New Roman"/>
              </a:rPr>
              <a:t>5 класс</a:t>
            </a:r>
            <a:r>
              <a:rPr lang="ru" sz="2000" b="1" dirty="0">
                <a:solidFill>
                  <a:srgbClr val="002060"/>
                </a:solidFill>
                <a:latin typeface="Times New Roman"/>
              </a:rPr>
              <a:t>- узнавание, воспроизводство и </a:t>
            </a:r>
            <a:r>
              <a:rPr lang="ru" sz="2000" b="1" dirty="0" smtClean="0">
                <a:solidFill>
                  <a:srgbClr val="002060"/>
                </a:solidFill>
                <a:latin typeface="Times New Roman"/>
              </a:rPr>
              <a:t>понимание;</a:t>
            </a:r>
            <a:endParaRPr lang="ru" sz="20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2120" y="2992318"/>
            <a:ext cx="2703576" cy="47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266700">
              <a:lnSpc>
                <a:spcPts val="1896"/>
              </a:lnSpc>
              <a:spcAft>
                <a:spcPts val="350"/>
              </a:spcAft>
            </a:pPr>
            <a:r>
              <a:rPr lang="ru" sz="2000" b="1" dirty="0">
                <a:solidFill>
                  <a:srgbClr val="31B5FD"/>
                </a:solidFill>
                <a:latin typeface="Times New Roman"/>
              </a:rPr>
              <a:t>*    </a:t>
            </a:r>
            <a:r>
              <a:rPr lang="ru" sz="2000" b="1" dirty="0">
                <a:solidFill>
                  <a:srgbClr val="FF0000"/>
                </a:solidFill>
                <a:latin typeface="Times New Roman"/>
              </a:rPr>
              <a:t>6 класс </a:t>
            </a:r>
            <a:r>
              <a:rPr lang="ru" sz="2000" b="1" dirty="0">
                <a:solidFill>
                  <a:srgbClr val="002060"/>
                </a:solidFill>
                <a:latin typeface="Times New Roman"/>
              </a:rPr>
              <a:t>-понимание и </a:t>
            </a:r>
            <a:r>
              <a:rPr lang="ru" sz="2000" b="1" dirty="0" smtClean="0">
                <a:solidFill>
                  <a:srgbClr val="002060"/>
                </a:solidFill>
                <a:latin typeface="Times New Roman"/>
              </a:rPr>
              <a:t>применение;</a:t>
            </a:r>
            <a:endParaRPr lang="ru" sz="20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69864" y="3432048"/>
            <a:ext cx="3200400" cy="9601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896"/>
              </a:lnSpc>
              <a:spcAft>
                <a:spcPts val="350"/>
              </a:spcAft>
            </a:pPr>
            <a:r>
              <a:rPr lang="ru" sz="2000" b="1" dirty="0">
                <a:solidFill>
                  <a:srgbClr val="FF0000"/>
                </a:solidFill>
                <a:latin typeface="Times New Roman"/>
              </a:rPr>
              <a:t>7    класс </a:t>
            </a:r>
            <a:r>
              <a:rPr lang="ru" sz="2000" b="1" dirty="0">
                <a:solidFill>
                  <a:srgbClr val="002060"/>
                </a:solidFill>
                <a:latin typeface="Times New Roman"/>
              </a:rPr>
              <a:t>- решение проблем на основе анализа и синтеза информации в контексте предметного </a:t>
            </a:r>
            <a:r>
              <a:rPr lang="ru" sz="2000" b="1" dirty="0" smtClean="0">
                <a:solidFill>
                  <a:srgbClr val="002060"/>
                </a:solidFill>
                <a:latin typeface="Times New Roman"/>
              </a:rPr>
              <a:t>знания;</a:t>
            </a:r>
            <a:endParaRPr lang="ru" sz="20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4820" y="4557132"/>
            <a:ext cx="3253628" cy="58402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896"/>
              </a:lnSpc>
              <a:spcAft>
                <a:spcPts val="350"/>
              </a:spcAft>
            </a:pPr>
            <a:r>
              <a:rPr lang="ru" sz="2000" b="1" dirty="0">
                <a:solidFill>
                  <a:srgbClr val="FF0000"/>
                </a:solidFill>
                <a:latin typeface="Times New Roman"/>
              </a:rPr>
              <a:t>8    класс </a:t>
            </a:r>
            <a:r>
              <a:rPr lang="ru" sz="2000" b="1" dirty="0">
                <a:solidFill>
                  <a:srgbClr val="002060"/>
                </a:solidFill>
                <a:latin typeface="Times New Roman"/>
              </a:rPr>
              <a:t>- решение проблем в контексте окружающей </a:t>
            </a:r>
            <a:r>
              <a:rPr lang="ru" sz="2000" b="1" dirty="0" smtClean="0">
                <a:solidFill>
                  <a:srgbClr val="002060"/>
                </a:solidFill>
                <a:latin typeface="Times New Roman"/>
              </a:rPr>
              <a:t>действительности;</a:t>
            </a:r>
            <a:endParaRPr lang="ru" sz="20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08320" y="5260847"/>
            <a:ext cx="2868168" cy="147448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266700">
              <a:lnSpc>
                <a:spcPts val="1896"/>
              </a:lnSpc>
            </a:pPr>
            <a:r>
              <a:rPr lang="ru" sz="2000" b="1" dirty="0">
                <a:solidFill>
                  <a:srgbClr val="31B5FD"/>
                </a:solidFill>
                <a:latin typeface="Times New Roman"/>
              </a:rPr>
              <a:t>*    </a:t>
            </a:r>
            <a:r>
              <a:rPr lang="ru" sz="2000" b="1" dirty="0">
                <a:solidFill>
                  <a:srgbClr val="FF0000"/>
                </a:solidFill>
                <a:latin typeface="Times New Roman"/>
              </a:rPr>
              <a:t>9 класс </a:t>
            </a:r>
            <a:r>
              <a:rPr lang="ru" sz="2000" b="1" dirty="0">
                <a:solidFill>
                  <a:srgbClr val="002060"/>
                </a:solidFill>
                <a:latin typeface="Times New Roman"/>
              </a:rPr>
              <a:t>- готовность действовать в условиях многозадачности, неопределенности в контексте окружающей действительности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55920" y="4480560"/>
            <a:ext cx="152400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210"/>
              </a:lnSpc>
            </a:pPr>
            <a:r>
              <a:rPr lang="ru" sz="2000" b="1">
                <a:solidFill>
                  <a:srgbClr val="31B5FD"/>
                </a:solidFill>
                <a:latin typeface="Times New Roman"/>
              </a:rPr>
              <a:t>*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225552"/>
            <a:ext cx="8698992" cy="15849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496" y="783336"/>
            <a:ext cx="4498848" cy="524256"/>
          </a:xfrm>
          <a:prstGeom prst="rect">
            <a:avLst/>
          </a:prstGeom>
          <a:solidFill>
            <a:srgbClr val="2BA3E6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760"/>
              </a:lnSpc>
            </a:pPr>
            <a:r>
              <a:rPr lang="ru" sz="4300" b="1">
                <a:solidFill>
                  <a:srgbClr val="FFFFFF"/>
                </a:solidFill>
                <a:latin typeface="Times New Roman"/>
              </a:rPr>
              <a:t>Программа курса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632" y="1816608"/>
            <a:ext cx="8555736" cy="5516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0" algn="just">
              <a:lnSpc>
                <a:spcPts val="2424"/>
              </a:lnSpc>
            </a:pPr>
            <a:r>
              <a:rPr lang="ru" sz="2000" b="1">
                <a:solidFill>
                  <a:srgbClr val="C00000"/>
                </a:solidFill>
                <a:latin typeface="Times New Roman"/>
              </a:rPr>
              <a:t>грамотности учащихся 5-9 классов как индикатора качества и эффективности образования, равенства доступа к образованию.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632" y="2551176"/>
            <a:ext cx="8555736" cy="2590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210"/>
              </a:lnSpc>
              <a:spcBef>
                <a:spcPts val="980"/>
              </a:spcBef>
            </a:pPr>
            <a:r>
              <a:rPr lang="ru" sz="2000" b="1">
                <a:solidFill>
                  <a:srgbClr val="002060"/>
                </a:solidFill>
                <a:latin typeface="Times New Roman"/>
              </a:rPr>
              <a:t>&gt; Направленность на достижение конкретного запланированного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392" y="2849880"/>
            <a:ext cx="8845296" cy="33162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04800" indent="0">
              <a:lnSpc>
                <a:spcPts val="2400"/>
              </a:lnSpc>
            </a:pPr>
            <a:r>
              <a:rPr lang="ru" sz="2000" b="1">
                <a:solidFill>
                  <a:srgbClr val="002060"/>
                </a:solidFill>
                <a:latin typeface="Times New Roman"/>
              </a:rPr>
              <a:t>образовательного результата</a:t>
            </a:r>
          </a:p>
          <a:p>
            <a:pPr marL="304800" indent="-304800">
              <a:lnSpc>
                <a:spcPts val="2400"/>
              </a:lnSpc>
            </a:pPr>
            <a:r>
              <a:rPr lang="ru" sz="2000" b="1">
                <a:solidFill>
                  <a:srgbClr val="002060"/>
                </a:solidFill>
                <a:latin typeface="Times New Roman"/>
              </a:rPr>
              <a:t>&gt;    Ориентированность на национальные и международные стандарты качества современного образования</a:t>
            </a:r>
          </a:p>
          <a:p>
            <a:pPr marL="304800" indent="-304800">
              <a:lnSpc>
                <a:spcPts val="2400"/>
              </a:lnSpc>
            </a:pPr>
            <a:r>
              <a:rPr lang="ru" sz="2000" b="1">
                <a:solidFill>
                  <a:srgbClr val="002060"/>
                </a:solidFill>
                <a:latin typeface="Times New Roman"/>
              </a:rPr>
              <a:t>&gt;    общее количество часов: минимальное - 170 часов максимальное - 340 часов:</a:t>
            </a:r>
          </a:p>
          <a:p>
            <a:pPr indent="0">
              <a:lnSpc>
                <a:spcPts val="2400"/>
              </a:lnSpc>
            </a:pPr>
            <a:r>
              <a:rPr lang="ru" sz="2000" b="1">
                <a:latin typeface="Times New Roman"/>
              </a:rPr>
              <a:t>-    </a:t>
            </a:r>
            <a:r>
              <a:rPr lang="ru" sz="2000" b="1">
                <a:solidFill>
                  <a:srgbClr val="002060"/>
                </a:solidFill>
                <a:latin typeface="Times New Roman"/>
              </a:rPr>
              <a:t>8-16 часов на модули «читательская грамотность», «математическая грамотность», «финансовая грамотность» (1 час - рубежный контроль);</a:t>
            </a:r>
          </a:p>
          <a:p>
            <a:pPr indent="0">
              <a:lnSpc>
                <a:spcPts val="2400"/>
              </a:lnSpc>
            </a:pPr>
            <a:r>
              <a:rPr lang="ru" sz="2000" b="1">
                <a:solidFill>
                  <a:srgbClr val="002060"/>
                </a:solidFill>
                <a:latin typeface="Times New Roman"/>
              </a:rPr>
              <a:t>-    8-18 часов для модуля естественно-научной грамотности (1 час - рубежный контроль);</a:t>
            </a:r>
          </a:p>
          <a:p>
            <a:pPr indent="0">
              <a:lnSpc>
                <a:spcPts val="2400"/>
              </a:lnSpc>
            </a:pPr>
            <a:r>
              <a:rPr lang="ru" sz="2000" b="1">
                <a:solidFill>
                  <a:srgbClr val="002060"/>
                </a:solidFill>
                <a:latin typeface="Times New Roman"/>
              </a:rPr>
              <a:t>-    2 часа на проведение аттестации, завершающих освоение программы по соответствующему году обучения.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" y="1673352"/>
            <a:ext cx="8351520" cy="862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8848" y="612648"/>
            <a:ext cx="7552944" cy="765048"/>
          </a:xfrm>
          <a:prstGeom prst="rect">
            <a:avLst/>
          </a:prstGeom>
          <a:solidFill>
            <a:srgbClr val="2BA3E6"/>
          </a:solidFill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3264"/>
              </a:lnSpc>
            </a:pPr>
            <a:r>
              <a:rPr lang="ru" sz="2500" b="1">
                <a:solidFill>
                  <a:srgbClr val="FFFFFF"/>
                </a:solidFill>
                <a:latin typeface="Times New Roman"/>
              </a:rPr>
              <a:t>Программа курса «Развитие функциональной грамотности обучающихся основной школы»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4424" y="2691384"/>
            <a:ext cx="6437376" cy="3048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550"/>
              </a:lnSpc>
            </a:pPr>
            <a:r>
              <a:rPr lang="ru" sz="2300">
                <a:solidFill>
                  <a:srgbClr val="31B5FD"/>
                </a:solidFill>
                <a:latin typeface="Times New Roman"/>
              </a:rPr>
              <a:t>* </a:t>
            </a:r>
            <a:r>
              <a:rPr lang="ru" sz="2300">
                <a:solidFill>
                  <a:srgbClr val="002060"/>
                </a:solidFill>
                <a:latin typeface="Times New Roman"/>
              </a:rPr>
              <a:t>Рекомендуемая последовательность модулей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3880" y="3794760"/>
            <a:ext cx="1578864" cy="1408176"/>
          </a:xfrm>
          <a:prstGeom prst="rect">
            <a:avLst/>
          </a:prstGeom>
          <a:solidFill>
            <a:srgbClr val="012060"/>
          </a:solidFill>
        </p:spPr>
        <p:txBody>
          <a:bodyPr lIns="0" tIns="0" rIns="0" bIns="0">
            <a:noAutofit/>
          </a:bodyPr>
          <a:lstStyle/>
          <a:p>
            <a:pPr marL="152400" indent="0">
              <a:lnSpc>
                <a:spcPts val="2550"/>
              </a:lnSpc>
              <a:spcAft>
                <a:spcPts val="1330"/>
              </a:spcAft>
            </a:pPr>
            <a:r>
              <a:rPr lang="ru" sz="2300">
                <a:solidFill>
                  <a:srgbClr val="FFFFFF"/>
                </a:solidFill>
                <a:latin typeface="Times New Roman"/>
              </a:rPr>
              <a:t>Модуль 1</a:t>
            </a:r>
          </a:p>
          <a:p>
            <a:pPr indent="0">
              <a:lnSpc>
                <a:spcPts val="2160"/>
              </a:lnSpc>
            </a:pPr>
            <a:r>
              <a:rPr lang="ru" sz="1700" b="1">
                <a:solidFill>
                  <a:srgbClr val="FFFFFF"/>
                </a:solidFill>
                <a:latin typeface="Times New Roman"/>
              </a:rPr>
              <a:t>Формирование</a:t>
            </a:r>
          </a:p>
          <a:p>
            <a:pPr indent="0">
              <a:lnSpc>
                <a:spcPts val="2160"/>
              </a:lnSpc>
            </a:pPr>
            <a:r>
              <a:rPr lang="ru" sz="1700" b="1">
                <a:solidFill>
                  <a:srgbClr val="FFFFFF"/>
                </a:solidFill>
                <a:latin typeface="Times New Roman"/>
              </a:rPr>
              <a:t>читательской</a:t>
            </a:r>
          </a:p>
          <a:p>
            <a:pPr marL="152400" indent="0">
              <a:lnSpc>
                <a:spcPts val="2160"/>
              </a:lnSpc>
            </a:pPr>
            <a:r>
              <a:rPr lang="ru" sz="1700" b="1">
                <a:solidFill>
                  <a:srgbClr val="FFFFFF"/>
                </a:solidFill>
                <a:latin typeface="Times New Roman"/>
              </a:rPr>
              <a:t>грамотности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60904" y="3794760"/>
            <a:ext cx="1706880" cy="1408176"/>
          </a:xfrm>
          <a:prstGeom prst="rect">
            <a:avLst/>
          </a:prstGeom>
          <a:solidFill>
            <a:srgbClr val="012060"/>
          </a:solidFill>
        </p:spPr>
        <p:txBody>
          <a:bodyPr lIns="0" tIns="0" rIns="0" bIns="0">
            <a:noAutofit/>
          </a:bodyPr>
          <a:lstStyle/>
          <a:p>
            <a:pPr marL="215900" indent="0">
              <a:lnSpc>
                <a:spcPts val="2550"/>
              </a:lnSpc>
              <a:spcAft>
                <a:spcPts val="1330"/>
              </a:spcAft>
            </a:pPr>
            <a:r>
              <a:rPr lang="ru" sz="2300">
                <a:solidFill>
                  <a:srgbClr val="FFFFFF"/>
                </a:solidFill>
                <a:latin typeface="Times New Roman"/>
              </a:rPr>
              <a:t>Модуль 2</a:t>
            </a:r>
          </a:p>
          <a:p>
            <a:pPr indent="0">
              <a:lnSpc>
                <a:spcPts val="2160"/>
              </a:lnSpc>
            </a:pPr>
            <a:r>
              <a:rPr lang="ru" sz="1700" b="1">
                <a:solidFill>
                  <a:srgbClr val="FFFFFF"/>
                </a:solidFill>
                <a:latin typeface="Times New Roman"/>
              </a:rPr>
              <a:t>Формирование</a:t>
            </a:r>
          </a:p>
          <a:p>
            <a:pPr indent="0">
              <a:lnSpc>
                <a:spcPts val="2160"/>
              </a:lnSpc>
            </a:pPr>
            <a:r>
              <a:rPr lang="ru" sz="1700" b="1">
                <a:solidFill>
                  <a:srgbClr val="FFFFFF"/>
                </a:solidFill>
                <a:latin typeface="Times New Roman"/>
              </a:rPr>
              <a:t>математической</a:t>
            </a:r>
          </a:p>
          <a:p>
            <a:pPr marL="215900" indent="0">
              <a:lnSpc>
                <a:spcPts val="2160"/>
              </a:lnSpc>
            </a:pPr>
            <a:r>
              <a:rPr lang="ru" sz="1700" b="1">
                <a:solidFill>
                  <a:srgbClr val="FFFFFF"/>
                </a:solidFill>
                <a:latin typeface="Times New Roman"/>
              </a:rPr>
              <a:t>грамотности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8512" y="3624072"/>
            <a:ext cx="1575816" cy="1682496"/>
          </a:xfrm>
          <a:prstGeom prst="rect">
            <a:avLst/>
          </a:prstGeom>
          <a:solidFill>
            <a:srgbClr val="012060"/>
          </a:solidFill>
        </p:spPr>
        <p:txBody>
          <a:bodyPr lIns="0" tIns="0" rIns="0" bIns="0">
            <a:noAutofit/>
          </a:bodyPr>
          <a:lstStyle/>
          <a:p>
            <a:pPr marL="139700" indent="0">
              <a:lnSpc>
                <a:spcPts val="2550"/>
              </a:lnSpc>
              <a:spcAft>
                <a:spcPts val="1330"/>
              </a:spcAft>
            </a:pPr>
            <a:r>
              <a:rPr lang="ru" sz="2300">
                <a:solidFill>
                  <a:srgbClr val="FFFFFF"/>
                </a:solidFill>
                <a:latin typeface="Times New Roman"/>
              </a:rPr>
              <a:t>Модуль 3</a:t>
            </a:r>
          </a:p>
          <a:p>
            <a:pPr indent="0">
              <a:lnSpc>
                <a:spcPts val="2160"/>
              </a:lnSpc>
            </a:pPr>
            <a:r>
              <a:rPr lang="ru" sz="1700" b="1">
                <a:solidFill>
                  <a:srgbClr val="FFFFFF"/>
                </a:solidFill>
                <a:latin typeface="Times New Roman"/>
              </a:rPr>
              <a:t>Формирование</a:t>
            </a:r>
          </a:p>
          <a:p>
            <a:pPr marL="139700" indent="0">
              <a:lnSpc>
                <a:spcPts val="2160"/>
              </a:lnSpc>
            </a:pPr>
            <a:r>
              <a:rPr lang="ru" sz="1700" b="1">
                <a:solidFill>
                  <a:srgbClr val="FFFFFF"/>
                </a:solidFill>
                <a:latin typeface="Times New Roman"/>
              </a:rPr>
              <a:t>естественно¬</a:t>
            </a:r>
          </a:p>
          <a:p>
            <a:pPr indent="0" algn="ctr">
              <a:lnSpc>
                <a:spcPts val="2160"/>
              </a:lnSpc>
            </a:pPr>
            <a:r>
              <a:rPr lang="ru" sz="1700" b="1">
                <a:solidFill>
                  <a:srgbClr val="FFFFFF"/>
                </a:solidFill>
                <a:latin typeface="Times New Roman"/>
              </a:rPr>
              <a:t>научной</a:t>
            </a:r>
          </a:p>
          <a:p>
            <a:pPr marL="139700" indent="0">
              <a:lnSpc>
                <a:spcPts val="2160"/>
              </a:lnSpc>
            </a:pPr>
            <a:r>
              <a:rPr lang="ru" sz="1700" b="1">
                <a:solidFill>
                  <a:srgbClr val="FFFFFF"/>
                </a:solidFill>
                <a:latin typeface="Times New Roman"/>
              </a:rPr>
              <a:t>грамотности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82968" y="3788664"/>
            <a:ext cx="1575816" cy="1408176"/>
          </a:xfrm>
          <a:prstGeom prst="rect">
            <a:avLst/>
          </a:prstGeom>
          <a:solidFill>
            <a:srgbClr val="012060"/>
          </a:solidFill>
        </p:spPr>
        <p:txBody>
          <a:bodyPr lIns="0" tIns="0" rIns="0" bIns="0">
            <a:noAutofit/>
          </a:bodyPr>
          <a:lstStyle/>
          <a:p>
            <a:pPr marL="152400" indent="0">
              <a:lnSpc>
                <a:spcPts val="2550"/>
              </a:lnSpc>
              <a:spcAft>
                <a:spcPts val="1330"/>
              </a:spcAft>
            </a:pPr>
            <a:r>
              <a:rPr lang="ru" sz="2300">
                <a:solidFill>
                  <a:srgbClr val="FFFFFF"/>
                </a:solidFill>
                <a:latin typeface="Times New Roman"/>
              </a:rPr>
              <a:t>Модуль 4</a:t>
            </a:r>
          </a:p>
          <a:p>
            <a:pPr indent="0">
              <a:lnSpc>
                <a:spcPts val="2160"/>
              </a:lnSpc>
            </a:pPr>
            <a:r>
              <a:rPr lang="ru" sz="1700" b="1">
                <a:solidFill>
                  <a:srgbClr val="FFFFFF"/>
                </a:solidFill>
                <a:latin typeface="Times New Roman"/>
              </a:rPr>
              <a:t>Формирование</a:t>
            </a:r>
          </a:p>
          <a:p>
            <a:pPr marL="152400" indent="0">
              <a:lnSpc>
                <a:spcPts val="2160"/>
              </a:lnSpc>
            </a:pPr>
            <a:r>
              <a:rPr lang="ru" sz="1700" b="1">
                <a:solidFill>
                  <a:srgbClr val="FFFFFF"/>
                </a:solidFill>
                <a:latin typeface="Times New Roman"/>
              </a:rPr>
              <a:t>финансовой</a:t>
            </a:r>
          </a:p>
          <a:p>
            <a:pPr marL="152400" indent="0">
              <a:lnSpc>
                <a:spcPts val="2160"/>
              </a:lnSpc>
            </a:pPr>
            <a:r>
              <a:rPr lang="ru" sz="1700" b="1">
                <a:solidFill>
                  <a:srgbClr val="FFFFFF"/>
                </a:solidFill>
                <a:latin typeface="Times New Roman"/>
              </a:rPr>
              <a:t>грамотности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0" y="1688592"/>
            <a:ext cx="4626864" cy="512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360" y="219456"/>
            <a:ext cx="91440" cy="91440"/>
          </a:xfrm>
          <a:prstGeom prst="rect">
            <a:avLst/>
          </a:prstGeom>
          <a:solidFill>
            <a:srgbClr val="0695E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90"/>
              </a:lnSpc>
            </a:pPr>
            <a:r>
              <a:rPr lang="ru" sz="900" b="1" i="1">
                <a:solidFill>
                  <a:srgbClr val="0494E0"/>
                </a:solidFill>
                <a:latin typeface="Tahoma"/>
              </a:rPr>
              <a:t>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6448" y="402336"/>
            <a:ext cx="7970520" cy="1328928"/>
          </a:xfrm>
          <a:prstGeom prst="rect">
            <a:avLst/>
          </a:prstGeom>
          <a:solidFill>
            <a:srgbClr val="2BA3E6"/>
          </a:solidFill>
        </p:spPr>
        <p:txBody>
          <a:bodyPr lIns="0" tIns="0" rIns="0" bIns="0">
            <a:noAutofit/>
          </a:bodyPr>
          <a:lstStyle/>
          <a:p>
            <a:pPr indent="444500">
              <a:lnSpc>
                <a:spcPts val="3864"/>
              </a:lnSpc>
              <a:spcAft>
                <a:spcPts val="1120"/>
              </a:spcAft>
            </a:pPr>
            <a:r>
              <a:rPr lang="ru" sz="2500" b="1">
                <a:solidFill>
                  <a:srgbClr val="002060"/>
                </a:solidFill>
                <a:latin typeface="Times New Roman"/>
              </a:rPr>
              <a:t>Цель: раскрыть новые подходы к оцениванию метапредметных результатов с учетом требований ФГОС.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4880" y="2075688"/>
            <a:ext cx="6870192" cy="36819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770"/>
              </a:lnSpc>
              <a:spcBef>
                <a:spcPts val="1120"/>
              </a:spcBef>
              <a:spcAft>
                <a:spcPts val="490"/>
              </a:spcAft>
            </a:pPr>
            <a:r>
              <a:rPr lang="ru" sz="2500" b="1">
                <a:solidFill>
                  <a:srgbClr val="073E87"/>
                </a:solidFill>
                <a:latin typeface="Times New Roman"/>
              </a:rPr>
              <a:t>Задачи:</a:t>
            </a:r>
          </a:p>
          <a:p>
            <a:pPr indent="0">
              <a:lnSpc>
                <a:spcPts val="3024"/>
              </a:lnSpc>
              <a:spcAft>
                <a:spcPts val="490"/>
              </a:spcAft>
            </a:pPr>
            <a:r>
              <a:rPr lang="ru" sz="2500" b="1">
                <a:solidFill>
                  <a:srgbClr val="073E87"/>
                </a:solidFill>
                <a:latin typeface="Times New Roman"/>
              </a:rPr>
              <a:t>-    определить особенности оценки метапредметных результатов с учетом новых требований Рособрнадзора;</a:t>
            </a:r>
          </a:p>
          <a:p>
            <a:pPr indent="0">
              <a:lnSpc>
                <a:spcPts val="3000"/>
              </a:lnSpc>
              <a:spcAft>
                <a:spcPts val="490"/>
              </a:spcAft>
            </a:pPr>
            <a:r>
              <a:rPr lang="ru" sz="2500" b="1">
                <a:solidFill>
                  <a:srgbClr val="073E87"/>
                </a:solidFill>
                <a:latin typeface="Times New Roman"/>
              </a:rPr>
              <a:t>-    создать условия для профессионального самосовершенствования педагогов;</a:t>
            </a:r>
          </a:p>
          <a:p>
            <a:pPr indent="0">
              <a:lnSpc>
                <a:spcPts val="3024"/>
              </a:lnSpc>
            </a:pPr>
            <a:r>
              <a:rPr lang="ru" sz="2500" b="1">
                <a:solidFill>
                  <a:srgbClr val="073E87"/>
                </a:solidFill>
                <a:latin typeface="Times New Roman"/>
              </a:rPr>
              <a:t>-    сформировать мотивацию на внедрение новых приемов оценивания метапредметных результатов.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402336"/>
            <a:ext cx="1813560" cy="1213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496" y="783336"/>
            <a:ext cx="4498848" cy="524256"/>
          </a:xfrm>
          <a:prstGeom prst="rect">
            <a:avLst/>
          </a:prstGeom>
          <a:solidFill>
            <a:srgbClr val="2BA3E6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760"/>
              </a:lnSpc>
              <a:spcAft>
                <a:spcPts val="2590"/>
              </a:spcAft>
            </a:pPr>
            <a:r>
              <a:rPr lang="ru" sz="4300" b="1">
                <a:solidFill>
                  <a:srgbClr val="002060"/>
                </a:solidFill>
                <a:latin typeface="Times New Roman"/>
              </a:rPr>
              <a:t>Программа курса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392" y="1956816"/>
            <a:ext cx="8976360" cy="4709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816"/>
              </a:lnSpc>
              <a:spcBef>
                <a:spcPts val="2590"/>
              </a:spcBef>
            </a:pPr>
            <a:r>
              <a:rPr lang="ru" sz="3100" b="1">
                <a:solidFill>
                  <a:srgbClr val="C00000"/>
                </a:solidFill>
                <a:latin typeface="Times New Roman"/>
              </a:rPr>
              <a:t>Основные виды деятельности обучающихся</a:t>
            </a:r>
            <a:r>
              <a:rPr lang="ru" sz="3100" b="1">
                <a:solidFill>
                  <a:srgbClr val="002060"/>
                </a:solidFill>
                <a:latin typeface="Times New Roman"/>
              </a:rPr>
              <a:t>: самостоятельное чтение и обсуждение полученной информации с помощью вопросов (беседа, дискуссия, диспут); выполнение практических заданий (индивидуально, в парах и группах; поиск и обсуждение материалов в сети Интернет; решение ситуационных и практико-ориентированных задач, задач открытого типа; проведение экспериментов и опытов.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656" y="2791968"/>
            <a:ext cx="1146048" cy="10058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4424" y="411480"/>
            <a:ext cx="5907024" cy="2804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770"/>
              </a:lnSpc>
              <a:spcAft>
                <a:spcPts val="2310"/>
              </a:spcAft>
            </a:pPr>
            <a:r>
              <a:rPr lang="ru" sz="2500" b="1">
                <a:solidFill>
                  <a:srgbClr val="002060"/>
                </a:solidFill>
                <a:latin typeface="Times New Roman"/>
              </a:rPr>
              <a:t>Методическое пособие для педагогов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584" y="1149096"/>
            <a:ext cx="3950208" cy="3657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360"/>
              </a:lnSpc>
            </a:pPr>
            <a:r>
              <a:rPr lang="ru" sz="3100" b="1">
                <a:solidFill>
                  <a:srgbClr val="002060"/>
                </a:solidFill>
                <a:latin typeface="Times New Roman"/>
              </a:rPr>
              <a:t>Авторы-составители: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584" y="1618488"/>
            <a:ext cx="4590288" cy="1999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360"/>
              </a:lnSpc>
            </a:pPr>
            <a:r>
              <a:rPr lang="ru" sz="2500" b="1">
                <a:solidFill>
                  <a:srgbClr val="002060"/>
                </a:solidFill>
                <a:latin typeface="Times New Roman"/>
              </a:rPr>
              <a:t>Плотникова А.Л., Сорокина И.В., Белкин А.В., Манюхин И.С., Ерофеева О.Ю., Родионова Н.А., Афанасьева С.Г.,    Хохлова С.Н.,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584" y="3752088"/>
            <a:ext cx="4584192" cy="3169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3360"/>
              </a:lnSpc>
            </a:pPr>
            <a:r>
              <a:rPr lang="ru" sz="2500" b="1">
                <a:solidFill>
                  <a:srgbClr val="002060"/>
                </a:solidFill>
                <a:latin typeface="Times New Roman"/>
              </a:rPr>
              <a:t>Бобрович Е.М.,    Г.Г.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584" y="4178808"/>
            <a:ext cx="3944112" cy="3169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3360"/>
              </a:lnSpc>
            </a:pPr>
            <a:r>
              <a:rPr lang="ru" sz="2500" b="1">
                <a:solidFill>
                  <a:srgbClr val="002060"/>
                </a:solidFill>
                <a:latin typeface="Times New Roman"/>
              </a:rPr>
              <a:t>Петрукович, А. А. Гилёв.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440" y="4568952"/>
            <a:ext cx="1956816" cy="3291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360"/>
              </a:lnSpc>
              <a:spcAft>
                <a:spcPts val="350"/>
              </a:spcAft>
            </a:pPr>
            <a:r>
              <a:rPr lang="ru" sz="3100" b="1">
                <a:solidFill>
                  <a:srgbClr val="073E87"/>
                </a:solidFill>
                <a:latin typeface="Times New Roman"/>
              </a:rPr>
              <a:t>Под общей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8824" y="5062728"/>
            <a:ext cx="1908048" cy="3657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430"/>
              </a:lnSpc>
              <a:spcAft>
                <a:spcPts val="770"/>
              </a:spcAft>
            </a:pPr>
            <a:r>
              <a:rPr lang="ru" sz="3100" b="1">
                <a:solidFill>
                  <a:srgbClr val="073E87"/>
                </a:solidFill>
                <a:latin typeface="Times New Roman"/>
              </a:rPr>
              <a:t>редакцией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488" y="5666232"/>
            <a:ext cx="3608832" cy="3230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2770"/>
              </a:lnSpc>
              <a:spcAft>
                <a:spcPts val="350"/>
              </a:spcAft>
            </a:pPr>
            <a:r>
              <a:rPr lang="ru" sz="2500" b="1">
                <a:solidFill>
                  <a:srgbClr val="06436B"/>
                </a:solidFill>
                <a:latin typeface="Times New Roman"/>
              </a:rPr>
              <a:t>Л.Ю. Панариной, И.В.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6680" y="6092952"/>
            <a:ext cx="4303776" cy="3169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2770"/>
              </a:lnSpc>
            </a:pPr>
            <a:r>
              <a:rPr lang="ru" sz="2500" b="1">
                <a:solidFill>
                  <a:srgbClr val="06436B"/>
                </a:solidFill>
                <a:latin typeface="Times New Roman"/>
              </a:rPr>
              <a:t>Сорокиной, Е.А. Зайцевой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60848" y="1213104"/>
            <a:ext cx="3499104" cy="1097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176"/>
              </a:lnSpc>
            </a:pPr>
            <a:r>
              <a:rPr lang="ru" sz="1200">
                <a:solidFill>
                  <a:srgbClr val="073E87"/>
                </a:solidFill>
                <a:latin typeface="Times New Roman"/>
              </a:rPr>
              <a:t>Министерство образования и науки Самарской области</a:t>
            </a:r>
          </a:p>
          <a:p>
            <a:pPr indent="0" algn="ctr">
              <a:lnSpc>
                <a:spcPts val="1152"/>
              </a:lnSpc>
            </a:pPr>
            <a:r>
              <a:rPr lang="ru" sz="1200">
                <a:solidFill>
                  <a:srgbClr val="073E87"/>
                </a:solidFill>
                <a:latin typeface="Times New Roman"/>
              </a:rPr>
              <a:t>Государственное автономное учреждение дополнительного профессионального образования Самарской области «Самарский областной институт повышения квалификации и переподготовки работников образования»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75376" y="3834384"/>
            <a:ext cx="2676144" cy="6949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40"/>
              </a:lnSpc>
            </a:pPr>
            <a:r>
              <a:rPr lang="ru" sz="1100" b="1">
                <a:solidFill>
                  <a:srgbClr val="073E87"/>
                </a:solidFill>
                <a:latin typeface="Times New Roman"/>
              </a:rPr>
              <a:t>РАЗВИТИЕ ФУНКЦИОНАЛЬНОЙ ГРАМОТНОСТИ ОБУЧАЮЩИХСЯ ОСНОВНОЙ ШКОЛЫ</a:t>
            </a:r>
          </a:p>
          <a:p>
            <a:pPr indent="0">
              <a:lnSpc>
                <a:spcPts val="1440"/>
              </a:lnSpc>
            </a:pPr>
            <a:r>
              <a:rPr lang="ru" sz="1200" b="1" i="1">
                <a:solidFill>
                  <a:srgbClr val="073E87"/>
                </a:solidFill>
                <a:latin typeface="Times New Roman"/>
              </a:rPr>
              <a:t>Методическое пособие для педагогов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98336" y="6089904"/>
            <a:ext cx="1024128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200">
                <a:solidFill>
                  <a:srgbClr val="073E87"/>
                </a:solidFill>
                <a:latin typeface="Times New Roman"/>
              </a:rPr>
              <a:t>Самара - 2019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1551432"/>
            <a:ext cx="1301496" cy="1112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" y="3249168"/>
            <a:ext cx="1295400" cy="670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92" y="4017264"/>
            <a:ext cx="225552" cy="350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32376"/>
            <a:ext cx="1316736" cy="154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02680"/>
            <a:ext cx="1325880" cy="6553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7504" y="774192"/>
            <a:ext cx="4885944" cy="533400"/>
          </a:xfrm>
          <a:prstGeom prst="rect">
            <a:avLst/>
          </a:prstGeom>
          <a:solidFill>
            <a:srgbClr val="2BA3E6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4760"/>
              </a:lnSpc>
              <a:spcAft>
                <a:spcPts val="770"/>
              </a:spcAft>
            </a:pPr>
            <a:r>
              <a:rPr lang="ru" sz="4300" b="1">
                <a:solidFill>
                  <a:srgbClr val="002060"/>
                </a:solidFill>
                <a:latin typeface="Times New Roman"/>
              </a:rPr>
              <a:t>Структура пособия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14856" y="1676400"/>
            <a:ext cx="6544056" cy="10485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215900">
              <a:lnSpc>
                <a:spcPts val="2784"/>
              </a:lnSpc>
              <a:spcBef>
                <a:spcPts val="770"/>
              </a:spcBef>
              <a:spcAft>
                <a:spcPts val="3500"/>
              </a:spcAft>
            </a:pPr>
            <a:r>
              <a:rPr lang="ru" sz="2500" b="1">
                <a:solidFill>
                  <a:srgbClr val="06436B"/>
                </a:solidFill>
                <a:latin typeface="Times New Roman"/>
              </a:rPr>
              <a:t>• Функциональная грамотность как цель, ценность и результат основного общего образования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14856" y="3377184"/>
            <a:ext cx="7034784" cy="10485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215900">
              <a:lnSpc>
                <a:spcPts val="2784"/>
              </a:lnSpc>
              <a:spcBef>
                <a:spcPts val="3500"/>
              </a:spcBef>
              <a:spcAft>
                <a:spcPts val="2380"/>
              </a:spcAft>
            </a:pPr>
            <a:r>
              <a:rPr lang="ru" sz="2500" b="1">
                <a:solidFill>
                  <a:srgbClr val="06436B"/>
                </a:solidFill>
                <a:latin typeface="Times New Roman"/>
              </a:rPr>
              <a:t>• Методологические и методические аспекты развития функциональной грамотности подростков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14856" y="4949952"/>
            <a:ext cx="7629144" cy="1249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2770"/>
              </a:lnSpc>
              <a:spcBef>
                <a:spcPts val="2380"/>
              </a:spcBef>
            </a:pPr>
            <a:r>
              <a:rPr lang="ru" sz="2500" b="1">
                <a:solidFill>
                  <a:srgbClr val="31B5FD"/>
                </a:solidFill>
                <a:latin typeface="Times New Roman"/>
              </a:rPr>
              <a:t>\</a:t>
            </a:r>
          </a:p>
          <a:p>
            <a:pPr indent="-215900">
              <a:lnSpc>
                <a:spcPts val="2784"/>
              </a:lnSpc>
            </a:pPr>
            <a:r>
              <a:rPr lang="ru" sz="2500" b="1">
                <a:solidFill>
                  <a:srgbClr val="06436B"/>
                </a:solidFill>
                <a:latin typeface="Times New Roman"/>
              </a:rPr>
              <a:t>• Программа курса « Развитие функциональной грамотности обучающихся основной школы»</a:t>
            </a:r>
          </a:p>
          <a:p>
            <a:pPr indent="0" algn="r">
              <a:lnSpc>
                <a:spcPts val="2990"/>
              </a:lnSpc>
            </a:pPr>
            <a:r>
              <a:rPr lang="ru" sz="2700" b="1" i="1">
                <a:solidFill>
                  <a:srgbClr val="31B5FD"/>
                </a:solidFill>
                <a:latin typeface="Times New Roman"/>
              </a:rPr>
              <a:t>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231648"/>
            <a:ext cx="944880" cy="3535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880" y="231648"/>
            <a:ext cx="1121664" cy="353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" y="5401056"/>
            <a:ext cx="316992" cy="11948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E0000"/>
          </a:solidFill>
        </p:spPr>
        <p:txBody>
          <a:bodyPr wrap="none" lIns="0" tIns="0" rIns="0" bIns="0">
            <a:noAutofit/>
          </a:bodyPr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2097024" y="670560"/>
            <a:ext cx="4949952" cy="633984"/>
          </a:xfrm>
          <a:prstGeom prst="rect">
            <a:avLst/>
          </a:prstGeom>
          <a:solidFill>
            <a:srgbClr val="2BA3E6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760"/>
              </a:lnSpc>
            </a:pPr>
            <a:r>
              <a:rPr lang="ru" sz="4300" b="1">
                <a:solidFill>
                  <a:srgbClr val="002060"/>
                </a:solidFill>
                <a:latin typeface="Times New Roman"/>
              </a:rPr>
              <a:t>Структура пособия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9512" y="1679448"/>
            <a:ext cx="7455408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592"/>
              </a:lnSpc>
            </a:pPr>
            <a:r>
              <a:rPr lang="ru" sz="2300">
                <a:solidFill>
                  <a:srgbClr val="06436B"/>
                </a:solidFill>
                <a:latin typeface="Times New Roman"/>
              </a:rPr>
              <a:t>Методические материалы к проведению занятий по модулю «Основы читательской грамотности»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9512" y="2990088"/>
            <a:ext cx="7613904" cy="6035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544"/>
              </a:lnSpc>
            </a:pPr>
            <a:r>
              <a:rPr lang="ru" sz="2300">
                <a:solidFill>
                  <a:srgbClr val="06436B"/>
                </a:solidFill>
                <a:latin typeface="Times New Roman"/>
              </a:rPr>
              <a:t>Методические материалы к проведению занятий по модулю «Основы естественно-научной грамотности»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9512" y="4294632"/>
            <a:ext cx="7455408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592"/>
              </a:lnSpc>
            </a:pPr>
            <a:r>
              <a:rPr lang="ru" sz="2300">
                <a:solidFill>
                  <a:srgbClr val="06436B"/>
                </a:solidFill>
                <a:latin typeface="Times New Roman"/>
              </a:rPr>
              <a:t>Методические материалы к проведению занятий по модулю «Основы математической грамотности»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83792" y="5522976"/>
            <a:ext cx="7546848" cy="688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592"/>
              </a:lnSpc>
            </a:pPr>
            <a:r>
              <a:rPr lang="ru" sz="2300">
                <a:solidFill>
                  <a:srgbClr val="06436B"/>
                </a:solidFill>
                <a:latin typeface="Times New Roman"/>
              </a:rPr>
              <a:t>Методические материалы к проведению занятий по модулю «Основы финансовой грамотности»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6720" y="2072640"/>
            <a:ext cx="164592" cy="256032"/>
          </a:xfrm>
          <a:prstGeom prst="rect">
            <a:avLst/>
          </a:prstGeom>
          <a:solidFill>
            <a:srgbClr val="FE000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770"/>
              </a:lnSpc>
            </a:pPr>
            <a:r>
              <a:rPr lang="ru" sz="2500" b="1">
                <a:solidFill>
                  <a:srgbClr val="FFFFFF"/>
                </a:solidFill>
                <a:latin typeface="Times New Roman"/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6720" y="3383280"/>
            <a:ext cx="164592" cy="256032"/>
          </a:xfrm>
          <a:prstGeom prst="rect">
            <a:avLst/>
          </a:prstGeom>
          <a:solidFill>
            <a:srgbClr val="FE000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770"/>
              </a:lnSpc>
            </a:pPr>
            <a:r>
              <a:rPr lang="ru" sz="2500" b="1">
                <a:solidFill>
                  <a:srgbClr val="FFFFFF"/>
                </a:solidFill>
                <a:latin typeface="Times New Roman"/>
              </a:rPr>
              <a:t>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6720" y="4687824"/>
            <a:ext cx="164592" cy="256032"/>
          </a:xfrm>
          <a:prstGeom prst="rect">
            <a:avLst/>
          </a:prstGeom>
          <a:solidFill>
            <a:srgbClr val="FE000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770"/>
              </a:lnSpc>
            </a:pPr>
            <a:r>
              <a:rPr lang="ru" sz="2500" b="1">
                <a:solidFill>
                  <a:srgbClr val="FFFFFF"/>
                </a:solidFill>
                <a:latin typeface="Times New Roman"/>
              </a:rPr>
              <a:t>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4256" y="6711696"/>
            <a:ext cx="137160" cy="1371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110"/>
              </a:lnSpc>
            </a:pPr>
            <a:r>
              <a:rPr lang="ru" sz="1000">
                <a:solidFill>
                  <a:srgbClr val="C00000"/>
                </a:solidFill>
                <a:latin typeface="Times New Roman"/>
              </a:rPr>
              <a:t>/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" y="1673352"/>
            <a:ext cx="8119872" cy="667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4088" y="576072"/>
            <a:ext cx="7741920" cy="880872"/>
          </a:xfrm>
          <a:prstGeom prst="rect">
            <a:avLst/>
          </a:prstGeom>
          <a:solidFill>
            <a:srgbClr val="2BA3E6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792"/>
              </a:lnSpc>
            </a:pPr>
            <a:r>
              <a:rPr lang="ru" sz="3100" b="1">
                <a:solidFill>
                  <a:srgbClr val="FFFFFF"/>
                </a:solidFill>
                <a:latin typeface="Times New Roman"/>
              </a:rPr>
              <a:t>ОСНОВОПОЛАГАЮЩИЕ ИДЕИ ОБРАЗОВАТЕЛЬНОЙ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832" y="2334768"/>
            <a:ext cx="8138160" cy="1600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360"/>
              </a:lnSpc>
            </a:pPr>
            <a:r>
              <a:rPr lang="ru" sz="2500" b="1">
                <a:solidFill>
                  <a:srgbClr val="002060"/>
                </a:solidFill>
                <a:latin typeface="Times New Roman"/>
              </a:rPr>
              <a:t>Занятие по программе курса «Развитие функциональной грамотности обучающихся» - </a:t>
            </a:r>
            <a:r>
              <a:rPr lang="ru" sz="2500" b="1">
                <a:solidFill>
                  <a:srgbClr val="C00000"/>
                </a:solidFill>
                <a:latin typeface="Times New Roman"/>
              </a:rPr>
              <a:t>не дополнительный урок литературы, математики, обществознания и естествознания.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928" y="4474464"/>
            <a:ext cx="8180832" cy="774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360"/>
              </a:lnSpc>
            </a:pPr>
            <a:r>
              <a:rPr lang="ru" sz="2500" b="1">
                <a:solidFill>
                  <a:srgbClr val="002060"/>
                </a:solidFill>
                <a:latin typeface="Times New Roman"/>
              </a:rPr>
              <a:t>Ведут занятия учителя </a:t>
            </a:r>
            <a:r>
              <a:rPr lang="ru" sz="2500" b="1">
                <a:solidFill>
                  <a:srgbClr val="C00000"/>
                </a:solidFill>
                <a:latin typeface="Times New Roman"/>
              </a:rPr>
              <a:t>нетрадиционно мыслящие, </a:t>
            </a:r>
            <a:r>
              <a:rPr lang="ru" sz="2500" b="1">
                <a:solidFill>
                  <a:srgbClr val="002060"/>
                </a:solidFill>
                <a:latin typeface="Times New Roman"/>
              </a:rPr>
              <a:t>владеющие </a:t>
            </a:r>
            <a:r>
              <a:rPr lang="ru" sz="2500" b="1">
                <a:solidFill>
                  <a:srgbClr val="C00000"/>
                </a:solidFill>
                <a:latin typeface="Times New Roman"/>
              </a:rPr>
              <a:t>методиками развивающего обучения.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0624" y="5590032"/>
            <a:ext cx="2758440" cy="807720"/>
          </a:xfrm>
          <a:prstGeom prst="rect">
            <a:avLst/>
          </a:prstGeom>
          <a:solidFill>
            <a:srgbClr val="012060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430"/>
              </a:lnSpc>
              <a:spcAft>
                <a:spcPts val="210"/>
              </a:spcAft>
            </a:pPr>
            <a:r>
              <a:rPr lang="ru" sz="3100" b="1">
                <a:solidFill>
                  <a:srgbClr val="FFFFFF"/>
                </a:solidFill>
                <a:latin typeface="Times New Roman"/>
              </a:rPr>
              <a:t>ШКОЛА</a:t>
            </a:r>
          </a:p>
          <a:p>
            <a:pPr marL="177800" indent="0">
              <a:lnSpc>
                <a:spcPts val="3430"/>
              </a:lnSpc>
            </a:pPr>
            <a:r>
              <a:rPr lang="ru" sz="3100" b="1">
                <a:solidFill>
                  <a:srgbClr val="FFFFFF"/>
                </a:solidFill>
                <a:latin typeface="Times New Roman"/>
              </a:rPr>
              <a:t>МЫШЛЕНИЯ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87696" y="5574792"/>
            <a:ext cx="3739896" cy="3352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990"/>
              </a:lnSpc>
            </a:pPr>
            <a:r>
              <a:rPr lang="ru" sz="2700" b="1" i="1">
                <a:latin typeface="Times New Roman"/>
              </a:rPr>
              <a:t>Учить надо не мыслям,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60264" y="6083808"/>
            <a:ext cx="1743456" cy="2011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990"/>
              </a:lnSpc>
            </a:pPr>
            <a:r>
              <a:rPr lang="ru" sz="2700" b="1" i="1">
                <a:latin typeface="Times New Roman"/>
              </a:rPr>
              <a:t>а мыслить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80960" y="6431280"/>
            <a:ext cx="1389888" cy="2804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2990"/>
              </a:lnSpc>
            </a:pPr>
            <a:r>
              <a:rPr lang="ru" sz="2700" b="1" i="1">
                <a:latin typeface="Times New Roman"/>
              </a:rPr>
              <a:t>И. Кант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76"/>
            <a:ext cx="1962912" cy="1926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112" y="1767840"/>
            <a:ext cx="1267968" cy="195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416" y="4151376"/>
            <a:ext cx="5102352" cy="841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064" y="3931920"/>
            <a:ext cx="2377440" cy="1249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31008" y="670560"/>
            <a:ext cx="5907024" cy="621792"/>
          </a:xfrm>
          <a:prstGeom prst="rect">
            <a:avLst/>
          </a:prstGeom>
          <a:solidFill>
            <a:srgbClr val="2BA3E6"/>
          </a:solidFill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4760"/>
              </a:lnSpc>
              <a:spcAft>
                <a:spcPts val="3290"/>
              </a:spcAft>
            </a:pPr>
            <a:r>
              <a:rPr lang="ru" sz="4300" b="1">
                <a:solidFill>
                  <a:srgbClr val="FFFFFF"/>
                </a:solidFill>
                <a:latin typeface="Times New Roman"/>
              </a:rPr>
              <a:t>ПОЗИЦИЯ УЧИТЕЛЯ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440" y="1978152"/>
            <a:ext cx="8583168" cy="2072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2880"/>
              </a:lnSpc>
            </a:pPr>
            <a:r>
              <a:rPr lang="ru" sz="2300" dirty="0" smtClean="0">
                <a:solidFill>
                  <a:srgbClr val="FF0000"/>
                </a:solidFill>
                <a:latin typeface="Times New Roman"/>
              </a:rPr>
              <a:t>Традиционно </a:t>
            </a:r>
            <a:r>
              <a:rPr lang="ru" sz="2300" dirty="0">
                <a:solidFill>
                  <a:srgbClr val="FF0000"/>
                </a:solidFill>
                <a:latin typeface="Times New Roman"/>
              </a:rPr>
              <a:t>мыслящий педагог </a:t>
            </a:r>
            <a:r>
              <a:rPr lang="ru" sz="2300" dirty="0">
                <a:solidFill>
                  <a:srgbClr val="002060"/>
                </a:solidFill>
                <a:latin typeface="Times New Roman"/>
              </a:rPr>
              <a:t>отождествляет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368" y="2276856"/>
            <a:ext cx="8772144" cy="13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880"/>
              </a:lnSpc>
            </a:pPr>
            <a:r>
              <a:rPr lang="ru" sz="2300" dirty="0">
                <a:solidFill>
                  <a:srgbClr val="002060"/>
                </a:solidFill>
                <a:latin typeface="Times New Roman"/>
              </a:rPr>
              <a:t>осведомлённость ребёнка с новым знанием, видит в образовательном процессе только обучение предмету. Отсюда такое стремление дать теоретическую информацию, организовать её запоминание и закрепить в форме знаний-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272" y="3745992"/>
            <a:ext cx="2395728" cy="2682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2880"/>
              </a:lnSpc>
            </a:pPr>
            <a:r>
              <a:rPr lang="ru" sz="2300" dirty="0">
                <a:solidFill>
                  <a:srgbClr val="002060"/>
                </a:solidFill>
                <a:latin typeface="Times New Roman"/>
              </a:rPr>
              <a:t>умений-навыков.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17776" y="4663440"/>
            <a:ext cx="1085088" cy="890016"/>
          </a:xfrm>
          <a:prstGeom prst="rect">
            <a:avLst/>
          </a:prstGeom>
          <a:solidFill>
            <a:srgbClr val="C5E4F7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48"/>
              </a:lnSpc>
            </a:pPr>
            <a:r>
              <a:rPr lang="ru" sz="1700" b="1">
                <a:latin typeface="Times New Roman"/>
              </a:rPr>
              <a:t>основы научных знаний по предмету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32048" y="4840224"/>
            <a:ext cx="1505712" cy="963168"/>
          </a:xfrm>
          <a:prstGeom prst="rect">
            <a:avLst/>
          </a:prstGeom>
          <a:solidFill>
            <a:srgbClr val="C5E4F7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848"/>
              </a:lnSpc>
            </a:pPr>
            <a:r>
              <a:rPr lang="ru" sz="1700" b="1">
                <a:latin typeface="Times New Roman"/>
              </a:rPr>
              <a:t>Общеучебные</a:t>
            </a:r>
          </a:p>
          <a:p>
            <a:pPr indent="0" algn="ctr">
              <a:lnSpc>
                <a:spcPts val="1848"/>
              </a:lnSpc>
            </a:pPr>
            <a:r>
              <a:rPr lang="ru" sz="1700" b="1">
                <a:latin typeface="Times New Roman"/>
              </a:rPr>
              <a:t>и</a:t>
            </a:r>
          </a:p>
          <a:p>
            <a:pPr indent="0">
              <a:lnSpc>
                <a:spcPts val="1848"/>
              </a:lnSpc>
            </a:pPr>
            <a:r>
              <a:rPr lang="ru" sz="1700" b="1">
                <a:latin typeface="Times New Roman"/>
              </a:rPr>
              <a:t>специальные</a:t>
            </a:r>
          </a:p>
          <a:p>
            <a:pPr indent="0">
              <a:lnSpc>
                <a:spcPts val="1848"/>
              </a:lnSpc>
            </a:pPr>
            <a:r>
              <a:rPr lang="ru" sz="1700" b="1">
                <a:latin typeface="Times New Roman"/>
              </a:rPr>
              <a:t>(предметные)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29200" y="5096256"/>
            <a:ext cx="1511808" cy="963168"/>
          </a:xfrm>
          <a:prstGeom prst="rect">
            <a:avLst/>
          </a:prstGeom>
          <a:solidFill>
            <a:srgbClr val="C5E4F7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848"/>
              </a:lnSpc>
            </a:pPr>
            <a:r>
              <a:rPr lang="ru" sz="1700" b="1">
                <a:latin typeface="Times New Roman"/>
              </a:rPr>
              <a:t>Общеучебные</a:t>
            </a:r>
          </a:p>
          <a:p>
            <a:pPr indent="0" algn="ctr">
              <a:lnSpc>
                <a:spcPts val="1848"/>
              </a:lnSpc>
            </a:pPr>
            <a:r>
              <a:rPr lang="ru" sz="1700" b="1">
                <a:latin typeface="Times New Roman"/>
              </a:rPr>
              <a:t>и</a:t>
            </a:r>
          </a:p>
          <a:p>
            <a:pPr indent="0">
              <a:lnSpc>
                <a:spcPts val="1848"/>
              </a:lnSpc>
            </a:pPr>
            <a:r>
              <a:rPr lang="ru" sz="1700" b="1">
                <a:latin typeface="Times New Roman"/>
              </a:rPr>
              <a:t>специальные</a:t>
            </a:r>
          </a:p>
          <a:p>
            <a:pPr indent="0">
              <a:lnSpc>
                <a:spcPts val="1848"/>
              </a:lnSpc>
            </a:pPr>
            <a:r>
              <a:rPr lang="ru" sz="1700" b="1">
                <a:latin typeface="Times New Roman"/>
              </a:rPr>
              <a:t>(предметные)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76"/>
            <a:ext cx="1962912" cy="1749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2" y="3947160"/>
            <a:ext cx="6288024" cy="2279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096" y="4312920"/>
            <a:ext cx="701040" cy="1188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31008" y="670560"/>
            <a:ext cx="5907024" cy="621792"/>
          </a:xfrm>
          <a:prstGeom prst="rect">
            <a:avLst/>
          </a:prstGeom>
          <a:solidFill>
            <a:srgbClr val="2BA3E6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760"/>
              </a:lnSpc>
              <a:spcAft>
                <a:spcPts val="1960"/>
              </a:spcAft>
            </a:pPr>
            <a:r>
              <a:rPr lang="ru" sz="4300" b="1">
                <a:solidFill>
                  <a:srgbClr val="FFFFFF"/>
                </a:solidFill>
                <a:latin typeface="Times New Roman"/>
              </a:rPr>
              <a:t>ПОЗИЦИЯ УЧИТЕЛЯ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52" y="1962912"/>
            <a:ext cx="8327136" cy="841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73660" indent="0" algn="just">
              <a:lnSpc>
                <a:spcPts val="2400"/>
              </a:lnSpc>
              <a:spcBef>
                <a:spcPts val="1960"/>
              </a:spcBef>
              <a:spcAft>
                <a:spcPts val="1960"/>
              </a:spcAft>
            </a:pPr>
            <a:r>
              <a:rPr lang="ru" sz="2000" b="1">
                <a:solidFill>
                  <a:srgbClr val="FF0000"/>
                </a:solidFill>
                <a:latin typeface="Times New Roman"/>
              </a:rPr>
              <a:t>Современно мыслящий педагог, </a:t>
            </a:r>
            <a:r>
              <a:rPr lang="ru" sz="2000" b="1">
                <a:solidFill>
                  <a:srgbClr val="002060"/>
                </a:solidFill>
                <a:latin typeface="Times New Roman"/>
              </a:rPr>
              <a:t>опираясь на фундаментальные психолого-педагогические исследования, понимает и принимает ценность знания-действия.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3128" y="3197352"/>
            <a:ext cx="2529840" cy="277368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50"/>
              </a:lnSpc>
              <a:spcBef>
                <a:spcPts val="1960"/>
              </a:spcBef>
            </a:pPr>
            <a:r>
              <a:rPr lang="ru" sz="1600">
                <a:solidFill>
                  <a:srgbClr val="E6E6E3"/>
                </a:solidFill>
                <a:latin typeface="Calibri"/>
              </a:rPr>
              <a:t>Что дети должны изучать?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48528" y="4974336"/>
            <a:ext cx="697992" cy="198120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50"/>
              </a:lnSpc>
            </a:pPr>
            <a:r>
              <a:rPr lang="ru" sz="1200">
                <a:solidFill>
                  <a:srgbClr val="B2B3B2"/>
                </a:solidFill>
                <a:latin typeface="Tahoma"/>
              </a:rPr>
              <a:t>Действие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7144" y="4989576"/>
            <a:ext cx="963168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50"/>
              </a:lnSpc>
            </a:pPr>
            <a:r>
              <a:rPr lang="ru" sz="1200">
                <a:solidFill>
                  <a:srgbClr val="B2B3B2"/>
                </a:solidFill>
                <a:latin typeface="Tahoma"/>
              </a:rPr>
              <a:t>Компетенции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952" y="4181856"/>
            <a:ext cx="688848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50"/>
              </a:lnSpc>
            </a:pPr>
            <a:r>
              <a:rPr lang="ru" sz="1600">
                <a:solidFill>
                  <a:srgbClr val="FFFFFF"/>
                </a:solidFill>
                <a:latin typeface="Calibri"/>
              </a:rPr>
              <a:t>Знания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8912" y="4974336"/>
            <a:ext cx="688848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50"/>
              </a:lnSpc>
            </a:pPr>
            <a:r>
              <a:rPr lang="ru" sz="1600">
                <a:solidFill>
                  <a:srgbClr val="FFFFFF"/>
                </a:solidFill>
                <a:latin typeface="Calibri"/>
              </a:rPr>
              <a:t>Умения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6616" y="5605272"/>
            <a:ext cx="1100328" cy="1920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28"/>
              </a:lnSpc>
            </a:pPr>
            <a:r>
              <a:rPr lang="ru" sz="1600">
                <a:solidFill>
                  <a:srgbClr val="FFFFFF"/>
                </a:solidFill>
                <a:latin typeface="Calibri"/>
              </a:rPr>
              <a:t>Отношения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6616" y="5943600"/>
            <a:ext cx="1075944" cy="1615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28"/>
              </a:lnSpc>
            </a:pPr>
            <a:r>
              <a:rPr lang="ru" sz="1800">
                <a:solidFill>
                  <a:srgbClr val="FFFFFF"/>
                </a:solidFill>
                <a:latin typeface="Calibri"/>
              </a:rPr>
              <a:t>и ценности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46520" y="3474720"/>
            <a:ext cx="2392680" cy="765047"/>
          </a:xfrm>
          <a:prstGeom prst="rect">
            <a:avLst/>
          </a:prstGeom>
          <a:solidFill>
            <a:srgbClr val="1B4834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92"/>
              </a:lnSpc>
            </a:pPr>
            <a:r>
              <a:rPr lang="ru" sz="1300" i="1" dirty="0">
                <a:solidFill>
                  <a:srgbClr val="FFFFFF"/>
                </a:solidFill>
                <a:latin typeface="Arial Narrow"/>
              </a:rPr>
              <a:t>«</a:t>
            </a:r>
            <a:r>
              <a:rPr lang="ru" sz="1300" i="1" dirty="0" smtClean="0">
                <a:solidFill>
                  <a:srgbClr val="FFFFFF"/>
                </a:solidFill>
                <a:latin typeface="Arial Narrow"/>
              </a:rPr>
              <a:t>Великая  </a:t>
            </a:r>
            <a:r>
              <a:rPr lang="ru" sz="1300" i="1" dirty="0">
                <a:solidFill>
                  <a:srgbClr val="FFFFFF"/>
                </a:solidFill>
                <a:latin typeface="Arial Narrow"/>
              </a:rPr>
              <a:t>цель образования -это не знания, а действия».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33360" y="4490224"/>
            <a:ext cx="1005840" cy="631828"/>
          </a:xfrm>
          <a:prstGeom prst="rect">
            <a:avLst/>
          </a:prstGeom>
          <a:solidFill>
            <a:srgbClr val="1B4834"/>
          </a:solidFill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1368"/>
              </a:lnSpc>
            </a:pPr>
            <a:r>
              <a:rPr lang="ru" sz="800" i="1" dirty="0">
                <a:solidFill>
                  <a:srgbClr val="FFFFFF"/>
                </a:solidFill>
                <a:latin typeface="Arial Narrow"/>
              </a:rPr>
              <a:t>Герберт Спенсер, английский философ, социолог 19 века.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208" y="1688592"/>
            <a:ext cx="1926336" cy="316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1725168"/>
            <a:ext cx="2036064" cy="280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3360" y="219456"/>
            <a:ext cx="91440" cy="91440"/>
          </a:xfrm>
          <a:prstGeom prst="rect">
            <a:avLst/>
          </a:prstGeom>
          <a:solidFill>
            <a:srgbClr val="0695E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90"/>
              </a:lnSpc>
            </a:pPr>
            <a:r>
              <a:rPr lang="ru" sz="900" b="1" i="1">
                <a:solidFill>
                  <a:srgbClr val="0494E0"/>
                </a:solidFill>
                <a:latin typeface="Tahoma"/>
              </a:rPr>
              <a:t>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696" y="332232"/>
            <a:ext cx="7982712" cy="886968"/>
          </a:xfrm>
          <a:prstGeom prst="rect">
            <a:avLst/>
          </a:prstGeom>
          <a:solidFill>
            <a:srgbClr val="2BA3E6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840"/>
              </a:lnSpc>
            </a:pPr>
            <a:r>
              <a:rPr lang="ru" sz="3100" b="1">
                <a:solidFill>
                  <a:srgbClr val="002060"/>
                </a:solidFill>
                <a:latin typeface="Times New Roman"/>
              </a:rPr>
              <a:t>Концептуальные положения обучения подростков в соответствии с требованиями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71672" y="1307592"/>
            <a:ext cx="2267712" cy="320040"/>
          </a:xfrm>
          <a:prstGeom prst="rect">
            <a:avLst/>
          </a:prstGeom>
          <a:solidFill>
            <a:srgbClr val="4FB9F4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3430"/>
              </a:lnSpc>
            </a:pPr>
            <a:r>
              <a:rPr lang="ru" sz="3100" b="1">
                <a:solidFill>
                  <a:srgbClr val="002060"/>
                </a:solidFill>
                <a:latin typeface="Times New Roman"/>
              </a:rPr>
              <a:t>ФГОС ООО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088" y="2084832"/>
            <a:ext cx="8354568" cy="43525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880"/>
              </a:lnSpc>
            </a:pPr>
            <a:r>
              <a:rPr lang="ru" sz="2300" dirty="0">
                <a:solidFill>
                  <a:srgbClr val="002060"/>
                </a:solidFill>
                <a:latin typeface="Times New Roman"/>
              </a:rPr>
              <a:t>Поэтому в его стратегии преподавания акцент делается не на объяснение ученикам теоретического знания, а на </a:t>
            </a:r>
            <a:r>
              <a:rPr lang="ru" sz="2300" dirty="0">
                <a:solidFill>
                  <a:srgbClr val="FF0000"/>
                </a:solidFill>
                <a:latin typeface="Times New Roman"/>
              </a:rPr>
              <a:t>рост и продуктивное расширение их познавательных интересов </a:t>
            </a:r>
            <a:r>
              <a:rPr lang="ru" sz="2300" dirty="0">
                <a:solidFill>
                  <a:srgbClr val="002060"/>
                </a:solidFill>
                <a:latin typeface="Times New Roman"/>
              </a:rPr>
              <a:t>и (на этой базе) систематизацию индивидуально значимого знания в процессе самостоятельной учебно-познавательной деятельности, то есть практического применения знания.</a:t>
            </a:r>
          </a:p>
          <a:p>
            <a:pPr indent="0" algn="just">
              <a:lnSpc>
                <a:spcPts val="2880"/>
              </a:lnSpc>
            </a:pPr>
            <a:r>
              <a:rPr lang="ru" sz="2300" dirty="0">
                <a:solidFill>
                  <a:srgbClr val="002060"/>
                </a:solidFill>
                <a:latin typeface="Times New Roman"/>
              </a:rPr>
              <a:t>В современном образовании главным становится не заучивание и повторение заданного учителем алгоритма усвоения информации, а осмысление самим обучающимся </a:t>
            </a:r>
            <a:r>
              <a:rPr lang="ru" sz="2300" dirty="0">
                <a:solidFill>
                  <a:srgbClr val="FF0000"/>
                </a:solidFill>
                <a:latin typeface="Times New Roman"/>
              </a:rPr>
              <a:t>потребности приобрести ту или иную информацию, тот или иной способ деятельности, а также ориентация в том где, когда и как он может применить это новое знание.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225552"/>
            <a:ext cx="8698992" cy="874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" y="1670304"/>
            <a:ext cx="8702040" cy="8778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0010" y="422148"/>
            <a:ext cx="8125968" cy="4815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320"/>
              </a:lnSpc>
            </a:pPr>
            <a:r>
              <a:rPr lang="ru" sz="3900" b="1" dirty="0">
                <a:solidFill>
                  <a:srgbClr val="002060"/>
                </a:solidFill>
                <a:latin typeface="Times New Roman"/>
              </a:rPr>
              <a:t>ОСНОВНАЯ ШКОЛА (5-9 классы)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878" y="1988114"/>
            <a:ext cx="8523100" cy="341651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4800"/>
              </a:lnSpc>
            </a:pPr>
            <a:r>
              <a:rPr lang="ru" sz="3900" b="1" dirty="0">
                <a:solidFill>
                  <a:srgbClr val="002060"/>
                </a:solidFill>
                <a:latin typeface="Times New Roman"/>
              </a:rPr>
              <a:t>- это подростковая школа. Необходимо учитывать психологические особенности возраста, которые определяют образовательную стратегию</a:t>
            </a:r>
          </a:p>
          <a:p>
            <a:pPr indent="0" algn="ctr">
              <a:lnSpc>
                <a:spcPts val="4800"/>
              </a:lnSpc>
            </a:pPr>
            <a:r>
              <a:rPr lang="ru" sz="3900" b="1" dirty="0">
                <a:solidFill>
                  <a:srgbClr val="002060"/>
                </a:solidFill>
                <a:latin typeface="Times New Roman"/>
              </a:rPr>
              <a:t>педагогов.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1670304"/>
            <a:ext cx="8698992" cy="658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264" y="2990088"/>
            <a:ext cx="2343912" cy="2359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3360" y="219456"/>
            <a:ext cx="91440" cy="91440"/>
          </a:xfrm>
          <a:prstGeom prst="rect">
            <a:avLst/>
          </a:prstGeom>
          <a:solidFill>
            <a:srgbClr val="0695E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90"/>
              </a:lnSpc>
            </a:pPr>
            <a:r>
              <a:rPr lang="ru" sz="900" b="1" i="1">
                <a:solidFill>
                  <a:srgbClr val="0494E0"/>
                </a:solidFill>
                <a:latin typeface="Tahoma"/>
              </a:rPr>
              <a:t>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8640" y="826008"/>
            <a:ext cx="8040624" cy="740664"/>
          </a:xfrm>
          <a:prstGeom prst="rect">
            <a:avLst/>
          </a:prstGeom>
          <a:solidFill>
            <a:srgbClr val="2BA3E6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770"/>
              </a:lnSpc>
              <a:spcAft>
                <a:spcPts val="420"/>
              </a:spcAft>
            </a:pPr>
            <a:r>
              <a:rPr lang="ru" sz="2500" b="1">
                <a:solidFill>
                  <a:srgbClr val="002060"/>
                </a:solidFill>
                <a:latin typeface="Times New Roman"/>
              </a:rPr>
              <a:t>Ведущий вид деятельности подростка - интимно -</a:t>
            </a:r>
          </a:p>
          <a:p>
            <a:pPr indent="0" algn="ctr">
              <a:lnSpc>
                <a:spcPts val="2770"/>
              </a:lnSpc>
            </a:pPr>
            <a:r>
              <a:rPr lang="ru" sz="2500" b="1">
                <a:solidFill>
                  <a:srgbClr val="002060"/>
                </a:solidFill>
                <a:latin typeface="Times New Roman"/>
              </a:rPr>
              <a:t>личностное общение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6240" y="2340864"/>
            <a:ext cx="6187440" cy="418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336"/>
              </a:lnSpc>
            </a:pPr>
            <a:r>
              <a:rPr lang="ru" sz="2500" b="1" dirty="0">
                <a:solidFill>
                  <a:srgbClr val="002060"/>
                </a:solidFill>
                <a:latin typeface="Times New Roman"/>
              </a:rPr>
              <a:t>Педагогическая наука и эффективная практика убедительно доказывают, </a:t>
            </a:r>
            <a:r>
              <a:rPr lang="ru" sz="2500" b="1" dirty="0">
                <a:solidFill>
                  <a:srgbClr val="FF0000"/>
                </a:solidFill>
                <a:latin typeface="Times New Roman"/>
              </a:rPr>
              <a:t>если соотношение самоизменения и способа действий напрямую связываются с разнообразными социально-значимыми    </a:t>
            </a:r>
            <a:r>
              <a:rPr lang="ru" sz="2500" b="1" dirty="0" smtClean="0">
                <a:solidFill>
                  <a:srgbClr val="FF0000"/>
                </a:solidFill>
                <a:latin typeface="Times New Roman"/>
              </a:rPr>
              <a:t>видами деятельности</a:t>
            </a:r>
            <a:r>
              <a:rPr lang="ru" sz="2500" b="1" dirty="0">
                <a:solidFill>
                  <a:srgbClr val="002060"/>
                </a:solidFill>
                <a:latin typeface="Times New Roman"/>
              </a:rPr>
              <a:t>, подросток не теряет интереса к учению, так как получает новые возможности для своего личностного самоопределения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1700784"/>
            <a:ext cx="923544" cy="234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864" y="1676400"/>
            <a:ext cx="6592824" cy="8595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96384" y="493776"/>
            <a:ext cx="3998976" cy="353568"/>
          </a:xfrm>
          <a:prstGeom prst="rect">
            <a:avLst/>
          </a:prstGeom>
          <a:solidFill>
            <a:srgbClr val="2BA3E6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990"/>
              </a:lnSpc>
            </a:pPr>
            <a:r>
              <a:rPr lang="ru" sz="2700" b="1" i="1">
                <a:solidFill>
                  <a:srgbClr val="FFFFFF"/>
                </a:solidFill>
                <a:latin typeface="Times New Roman"/>
              </a:rPr>
              <a:t>Актуальность проблемы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4424" y="2862072"/>
            <a:ext cx="6669024" cy="3596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430"/>
              </a:lnSpc>
              <a:spcAft>
                <a:spcPts val="280"/>
              </a:spcAft>
            </a:pPr>
            <a:r>
              <a:rPr lang="ru" sz="3100" b="1">
                <a:solidFill>
                  <a:srgbClr val="C00000"/>
                </a:solidFill>
                <a:latin typeface="Times New Roman"/>
              </a:rPr>
              <a:t>Неудовлетворённость результатами: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4904" y="3331464"/>
            <a:ext cx="5242560" cy="3779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430"/>
              </a:lnSpc>
              <a:spcAft>
                <a:spcPts val="280"/>
              </a:spcAft>
            </a:pPr>
            <a:r>
              <a:rPr lang="ru" sz="3100" b="1">
                <a:solidFill>
                  <a:srgbClr val="002060"/>
                </a:solidFill>
                <a:latin typeface="Times New Roman"/>
              </a:rPr>
              <a:t>&gt; реализации федеральных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7720" y="3831336"/>
            <a:ext cx="6400800" cy="8595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840"/>
              </a:lnSpc>
              <a:spcAft>
                <a:spcPts val="560"/>
              </a:spcAft>
            </a:pPr>
            <a:r>
              <a:rPr lang="ru" sz="3100" b="1">
                <a:solidFill>
                  <a:srgbClr val="002060"/>
                </a:solidFill>
                <a:latin typeface="Times New Roman"/>
              </a:rPr>
              <a:t>государственных образовательных стандартов;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7304" y="4904232"/>
            <a:ext cx="7357872" cy="865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431800">
              <a:lnSpc>
                <a:spcPts val="3840"/>
              </a:lnSpc>
            </a:pPr>
            <a:r>
              <a:rPr lang="ru" sz="3100" b="1">
                <a:solidFill>
                  <a:srgbClr val="002060"/>
                </a:solidFill>
                <a:latin typeface="Times New Roman"/>
              </a:rPr>
              <a:t>&gt; участия России в международных исследованиях качества образования.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1075944"/>
            <a:ext cx="8698992" cy="1886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2792" y="582168"/>
            <a:ext cx="7815072" cy="396240"/>
          </a:xfrm>
          <a:prstGeom prst="rect">
            <a:avLst/>
          </a:prstGeom>
          <a:solidFill>
            <a:srgbClr val="2BA3E6"/>
          </a:solidFill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3430"/>
              </a:lnSpc>
            </a:pPr>
            <a:r>
              <a:rPr lang="ru" sz="3100" b="1">
                <a:solidFill>
                  <a:srgbClr val="FFFFFF"/>
                </a:solidFill>
                <a:latin typeface="Times New Roman"/>
              </a:rPr>
              <a:t>«Нет ничего практичнее хорошей теории»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04" y="3115056"/>
            <a:ext cx="8412480" cy="1627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79248" indent="0" algn="just">
              <a:lnSpc>
                <a:spcPts val="3336"/>
              </a:lnSpc>
              <a:spcBef>
                <a:spcPts val="980"/>
              </a:spcBef>
              <a:spcAft>
                <a:spcPts val="630"/>
              </a:spcAft>
            </a:pPr>
            <a:r>
              <a:rPr lang="ru" sz="2500" b="1">
                <a:solidFill>
                  <a:srgbClr val="002060"/>
                </a:solidFill>
                <a:latin typeface="Times New Roman"/>
              </a:rPr>
              <a:t>В идеале учебно-познавательная деятельность подростка должна представлять собой </a:t>
            </a:r>
            <a:r>
              <a:rPr lang="ru" sz="2700" b="1" i="1">
                <a:solidFill>
                  <a:srgbClr val="FF0000"/>
                </a:solidFill>
                <a:latin typeface="Times New Roman"/>
              </a:rPr>
              <a:t>самостоятельный поиск</a:t>
            </a:r>
            <a:r>
              <a:rPr lang="ru" sz="2500" b="1">
                <a:solidFill>
                  <a:srgbClr val="FF0000"/>
                </a:solidFill>
                <a:latin typeface="Times New Roman"/>
              </a:rPr>
              <a:t> </a:t>
            </a:r>
            <a:r>
              <a:rPr lang="ru" sz="2500" b="1">
                <a:solidFill>
                  <a:srgbClr val="002060"/>
                </a:solidFill>
                <a:latin typeface="Times New Roman"/>
              </a:rPr>
              <a:t>необходимых ему теоретических знаний и общих способов действий.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2336" y="4928616"/>
            <a:ext cx="8385048" cy="1600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88900">
              <a:lnSpc>
                <a:spcPts val="3360"/>
              </a:lnSpc>
              <a:spcBef>
                <a:spcPts val="630"/>
              </a:spcBef>
            </a:pPr>
            <a:r>
              <a:rPr lang="ru" sz="2500" b="1">
                <a:solidFill>
                  <a:srgbClr val="002060"/>
                </a:solidFill>
                <a:latin typeface="Times New Roman"/>
              </a:rPr>
              <a:t>Это не означает одиночества в учебной работе, но означает умение инициативно разворачивать </a:t>
            </a:r>
            <a:r>
              <a:rPr lang="ru" sz="2700" b="1" i="1">
                <a:solidFill>
                  <a:srgbClr val="FF0000"/>
                </a:solidFill>
                <a:latin typeface="Times New Roman"/>
              </a:rPr>
              <a:t>учебное сотрудничество</a:t>
            </a:r>
            <a:r>
              <a:rPr lang="ru" sz="2500" b="1">
                <a:solidFill>
                  <a:srgbClr val="FF0000"/>
                </a:solidFill>
                <a:latin typeface="Times New Roman"/>
              </a:rPr>
              <a:t> </a:t>
            </a:r>
            <a:r>
              <a:rPr lang="ru" sz="2500" b="1">
                <a:solidFill>
                  <a:srgbClr val="002060"/>
                </a:solidFill>
                <a:latin typeface="Times New Roman"/>
              </a:rPr>
              <a:t>с учителем и одноклассниками.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" y="1584960"/>
            <a:ext cx="8595360" cy="414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3029712"/>
            <a:ext cx="4075176" cy="37520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86456" y="265176"/>
            <a:ext cx="5190744" cy="633984"/>
          </a:xfrm>
          <a:prstGeom prst="rect">
            <a:avLst/>
          </a:prstGeom>
          <a:solidFill>
            <a:srgbClr val="C5E4F7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16"/>
              </a:lnSpc>
            </a:pPr>
            <a:r>
              <a:rPr lang="ru" sz="2300">
                <a:solidFill>
                  <a:srgbClr val="294790"/>
                </a:solidFill>
                <a:latin typeface="Times New Roman"/>
              </a:rPr>
              <a:t>Международное исследование по оценке качества общего образования: </a:t>
            </a:r>
            <a:r>
              <a:rPr lang="en-US" sz="2300">
                <a:solidFill>
                  <a:srgbClr val="294790"/>
                </a:solidFill>
                <a:latin typeface="Times New Roman"/>
              </a:rPr>
              <a:t>PISA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82824" y="5044440"/>
            <a:ext cx="850392" cy="460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176"/>
              </a:lnSpc>
            </a:pPr>
            <a:r>
              <a:rPr lang="ru" sz="1100" b="1">
                <a:latin typeface="Times New Roman"/>
              </a:rPr>
              <a:t>Естественно</a:t>
            </a:r>
          </a:p>
          <a:p>
            <a:pPr indent="0" algn="ctr">
              <a:lnSpc>
                <a:spcPts val="1176"/>
              </a:lnSpc>
            </a:pPr>
            <a:r>
              <a:rPr lang="ru" sz="1100" b="1">
                <a:latin typeface="Times New Roman"/>
              </a:rPr>
              <a:t>научная</a:t>
            </a:r>
          </a:p>
          <a:p>
            <a:pPr indent="0">
              <a:lnSpc>
                <a:spcPts val="1176"/>
              </a:lnSpc>
            </a:pPr>
            <a:r>
              <a:rPr lang="ru" sz="1100" b="1">
                <a:latin typeface="Times New Roman"/>
              </a:rPr>
              <a:t>грамотность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04416" y="5961888"/>
            <a:ext cx="850392" cy="310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220"/>
              </a:lnSpc>
            </a:pPr>
            <a:r>
              <a:rPr lang="ru" sz="1100" b="1">
                <a:latin typeface="Times New Roman"/>
              </a:rPr>
              <a:t>Финансовая</a:t>
            </a:r>
          </a:p>
          <a:p>
            <a:pPr indent="0">
              <a:lnSpc>
                <a:spcPts val="1220"/>
              </a:lnSpc>
            </a:pPr>
            <a:r>
              <a:rPr lang="ru" sz="1100" b="1">
                <a:latin typeface="Times New Roman"/>
              </a:rPr>
              <a:t>грамотность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432" y="2307336"/>
            <a:ext cx="3377184" cy="621792"/>
          </a:xfrm>
          <a:prstGeom prst="rect">
            <a:avLst/>
          </a:prstGeom>
          <a:solidFill>
            <a:srgbClr val="D6F0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80"/>
              </a:lnSpc>
            </a:pPr>
            <a:r>
              <a:rPr lang="ru" sz="2300" b="1">
                <a:solidFill>
                  <a:srgbClr val="294790"/>
                </a:solidFill>
                <a:latin typeface="Calibri"/>
              </a:rPr>
              <a:t>Структура измерительных материалов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7024" y="2087880"/>
            <a:ext cx="2511552" cy="719328"/>
          </a:xfrm>
          <a:prstGeom prst="rect">
            <a:avLst/>
          </a:prstGeom>
          <a:solidFill>
            <a:srgbClr val="C5E4F7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770"/>
              </a:lnSpc>
              <a:spcAft>
                <a:spcPts val="350"/>
              </a:spcAft>
            </a:pPr>
            <a:r>
              <a:rPr lang="ru" sz="2500" b="1">
                <a:solidFill>
                  <a:srgbClr val="0073B9"/>
                </a:solidFill>
                <a:latin typeface="Times New Roman"/>
              </a:rPr>
              <a:t>•    •    • </a:t>
            </a:r>
            <a:r>
              <a:rPr lang="en-US" sz="2500" b="1">
                <a:solidFill>
                  <a:srgbClr val="0073B9"/>
                </a:solidFill>
                <a:latin typeface="Times New Roman"/>
              </a:rPr>
              <a:t>t</a:t>
            </a:r>
          </a:p>
          <a:p>
            <a:pPr indent="0" algn="just">
              <a:lnSpc>
                <a:spcPts val="1830"/>
              </a:lnSpc>
            </a:pPr>
            <a:r>
              <a:rPr lang="ru" sz="1400">
                <a:latin typeface="Tahoma"/>
              </a:rPr>
              <a:t>2015    </a:t>
            </a:r>
            <a:r>
              <a:rPr lang="ru" sz="1500" b="1">
                <a:solidFill>
                  <a:srgbClr val="C00000"/>
                </a:solidFill>
                <a:latin typeface="Calibri"/>
              </a:rPr>
              <a:t>2021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38144" y="2618232"/>
            <a:ext cx="1371600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690"/>
              </a:lnSpc>
            </a:pPr>
            <a:r>
              <a:rPr lang="ru" sz="1400">
                <a:latin typeface="Tahoma"/>
              </a:rPr>
              <a:t>.. с 2000 г. 2009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6048" y="4105656"/>
            <a:ext cx="941832" cy="30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220"/>
              </a:lnSpc>
            </a:pPr>
            <a:r>
              <a:rPr lang="ru" sz="1100" b="1">
                <a:latin typeface="Times New Roman"/>
              </a:rPr>
              <a:t>Читательская</a:t>
            </a:r>
          </a:p>
          <a:p>
            <a:pPr indent="0">
              <a:lnSpc>
                <a:spcPts val="1220"/>
              </a:lnSpc>
            </a:pPr>
            <a:r>
              <a:rPr lang="ru" sz="1100" b="1">
                <a:latin typeface="Times New Roman"/>
              </a:rPr>
              <a:t>грамотность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8264" y="4803648"/>
            <a:ext cx="902208" cy="8930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176"/>
              </a:lnSpc>
            </a:pPr>
            <a:r>
              <a:rPr lang="ru" sz="1100" b="1">
                <a:latin typeface="Times New Roman"/>
              </a:rPr>
              <a:t>Разрешение</a:t>
            </a:r>
          </a:p>
          <a:p>
            <a:pPr marL="190500" indent="0">
              <a:lnSpc>
                <a:spcPts val="1176"/>
              </a:lnSpc>
            </a:pPr>
            <a:r>
              <a:rPr lang="ru" sz="1100" b="1">
                <a:latin typeface="Times New Roman"/>
              </a:rPr>
              <a:t>проблем</a:t>
            </a:r>
          </a:p>
          <a:p>
            <a:pPr indent="0">
              <a:lnSpc>
                <a:spcPts val="1176"/>
              </a:lnSpc>
            </a:pPr>
            <a:r>
              <a:rPr lang="ru" sz="1100" b="1">
                <a:latin typeface="Times New Roman"/>
              </a:rPr>
              <a:t>Глобальные</a:t>
            </a:r>
          </a:p>
          <a:p>
            <a:pPr indent="0">
              <a:lnSpc>
                <a:spcPts val="1176"/>
              </a:lnSpc>
            </a:pPr>
            <a:r>
              <a:rPr lang="ru" sz="1100" b="1">
                <a:latin typeface="Times New Roman"/>
              </a:rPr>
              <a:t>компетенции</a:t>
            </a:r>
          </a:p>
          <a:p>
            <a:pPr indent="0">
              <a:lnSpc>
                <a:spcPts val="1330"/>
              </a:lnSpc>
            </a:pPr>
            <a:r>
              <a:rPr lang="ru" sz="1200" b="1">
                <a:latin typeface="Times New Roman"/>
              </a:rPr>
              <a:t>Креативное</a:t>
            </a:r>
          </a:p>
          <a:p>
            <a:pPr indent="0">
              <a:lnSpc>
                <a:spcPts val="1330"/>
              </a:lnSpc>
            </a:pPr>
            <a:r>
              <a:rPr lang="ru" sz="1200" b="1">
                <a:latin typeface="Times New Roman"/>
              </a:rPr>
              <a:t>мышление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00016" y="4120896"/>
            <a:ext cx="4206240" cy="676656"/>
          </a:xfrm>
          <a:prstGeom prst="rect">
            <a:avLst/>
          </a:prstGeom>
          <a:solidFill>
            <a:srgbClr val="D6F0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56"/>
              </a:lnSpc>
            </a:pPr>
            <a:r>
              <a:rPr lang="ru" sz="2300" b="1">
                <a:solidFill>
                  <a:srgbClr val="294790"/>
                </a:solidFill>
                <a:latin typeface="Calibri"/>
              </a:rPr>
              <a:t>Актуальный возраст участников </a:t>
            </a:r>
            <a:r>
              <a:rPr lang="en-US" sz="2300" b="1">
                <a:solidFill>
                  <a:srgbClr val="294790"/>
                </a:solidFill>
                <a:latin typeface="Calibri"/>
              </a:rPr>
              <a:t>PISA </a:t>
            </a:r>
            <a:r>
              <a:rPr lang="ru" sz="2300" b="1">
                <a:solidFill>
                  <a:srgbClr val="294790"/>
                </a:solidFill>
                <a:latin typeface="Calibri"/>
              </a:rPr>
              <a:t>- 2021/2024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50592" y="4005072"/>
            <a:ext cx="1085088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20"/>
              </a:lnSpc>
            </a:pPr>
            <a:r>
              <a:rPr lang="ru" sz="1100" b="1">
                <a:latin typeface="Times New Roman"/>
              </a:rPr>
              <a:t>Математическая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84704" y="4187952"/>
            <a:ext cx="816864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20"/>
              </a:lnSpc>
            </a:pPr>
            <a:r>
              <a:rPr lang="ru" sz="1100" b="1">
                <a:latin typeface="Times New Roman"/>
              </a:rPr>
              <a:t>грамотность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276088" y="5294376"/>
          <a:ext cx="3304032" cy="758952"/>
        </p:xfrm>
        <a:graphic>
          <a:graphicData uri="http://schemas.openxmlformats.org/drawingml/2006/table">
            <a:tbl>
              <a:tblPr/>
              <a:tblGrid>
                <a:gridCol w="1645920"/>
                <a:gridCol w="1658112"/>
              </a:tblGrid>
              <a:tr h="381000">
                <a:tc>
                  <a:txBody>
                    <a:bodyPr/>
                    <a:lstStyle/>
                    <a:p>
                      <a:pPr marL="241300" indent="0">
                        <a:lnSpc>
                          <a:spcPts val="2810"/>
                        </a:lnSpc>
                      </a:pPr>
                      <a:r>
                        <a:rPr lang="en-US" sz="2300" b="1">
                          <a:latin typeface="Calibri"/>
                        </a:rPr>
                        <a:t>PISA-2021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28600" indent="0">
                        <a:lnSpc>
                          <a:spcPts val="2810"/>
                        </a:lnSpc>
                      </a:pPr>
                      <a:r>
                        <a:rPr lang="en-US" sz="2300" b="1">
                          <a:latin typeface="Calibri"/>
                        </a:rPr>
                        <a:t>PISA</a:t>
                      </a:r>
                      <a:r>
                        <a:rPr lang="en-US" sz="2300" b="1">
                          <a:latin typeface="Candara"/>
                        </a:rPr>
                        <a:t>-2024</a:t>
                      </a:r>
                    </a:p>
                  </a:txBody>
                  <a:tcPr marL="0" marR="0" marT="0" marB="0" anchor="b"/>
                </a:tc>
              </a:tr>
              <a:tr h="377952">
                <a:tc>
                  <a:txBody>
                    <a:bodyPr/>
                    <a:lstStyle/>
                    <a:p>
                      <a:pPr marL="241300" indent="0">
                        <a:lnSpc>
                          <a:spcPts val="2440"/>
                        </a:lnSpc>
                      </a:pPr>
                      <a:r>
                        <a:rPr lang="ru" sz="2100">
                          <a:latin typeface="Times New Roman"/>
                        </a:rPr>
                        <a:t>6,7 класс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28600" indent="0">
                        <a:lnSpc>
                          <a:spcPts val="2440"/>
                        </a:lnSpc>
                      </a:pPr>
                      <a:r>
                        <a:rPr lang="ru" sz="1800">
                          <a:latin typeface="Times New Roman"/>
                        </a:rPr>
                        <a:t>3,4</a:t>
                      </a:r>
                      <a:r>
                        <a:rPr lang="ru" sz="2100">
                          <a:latin typeface="Times New Roman"/>
                        </a:rPr>
                        <a:t> класс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" y="969264"/>
            <a:ext cx="640080" cy="371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87168"/>
            <a:ext cx="1975104" cy="768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744" y="2572512"/>
            <a:ext cx="1719072" cy="591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072" y="3834384"/>
            <a:ext cx="1737360" cy="124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2496" y="4145280"/>
            <a:ext cx="765048" cy="493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544" y="5681472"/>
            <a:ext cx="448056" cy="262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3072" y="4108704"/>
            <a:ext cx="1737360" cy="76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6224" y="4404360"/>
            <a:ext cx="1664208" cy="1828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53440" y="1024128"/>
            <a:ext cx="707136" cy="304800"/>
          </a:xfrm>
          <a:prstGeom prst="rect">
            <a:avLst/>
          </a:prstGeom>
          <a:solidFill>
            <a:srgbClr val="2BA3E6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552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Мониторинг</a:t>
            </a:r>
          </a:p>
          <a:p>
            <a:pPr indent="0">
              <a:lnSpc>
                <a:spcPts val="552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формирования</a:t>
            </a:r>
          </a:p>
          <a:p>
            <a:pPr indent="0">
              <a:lnSpc>
                <a:spcPts val="552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функциональной</a:t>
            </a:r>
          </a:p>
          <a:p>
            <a:pPr indent="0">
              <a:lnSpc>
                <a:spcPts val="552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грамотности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1127760"/>
            <a:ext cx="5023104" cy="350520"/>
          </a:xfrm>
          <a:prstGeom prst="rect">
            <a:avLst/>
          </a:prstGeom>
          <a:solidFill>
            <a:srgbClr val="F5E6D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540"/>
              </a:lnSpc>
            </a:pPr>
            <a:r>
              <a:rPr lang="ru" sz="2900" b="1">
                <a:solidFill>
                  <a:srgbClr val="6C276A"/>
                </a:solidFill>
                <a:latin typeface="Calibri"/>
              </a:rPr>
              <a:t>Математическая грамотность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48056" y="1557528"/>
          <a:ext cx="8372856" cy="810768"/>
        </p:xfrm>
        <a:graphic>
          <a:graphicData uri="http://schemas.openxmlformats.org/drawingml/2006/table">
            <a:tbl>
              <a:tblPr/>
              <a:tblGrid>
                <a:gridCol w="1962912"/>
                <a:gridCol w="4044696"/>
                <a:gridCol w="2365248"/>
              </a:tblGrid>
              <a:tr h="286512">
                <a:tc>
                  <a:txBody>
                    <a:bodyPr/>
                    <a:lstStyle/>
                    <a:p>
                      <a:pPr marL="88900" indent="0">
                        <a:lnSpc>
                          <a:spcPts val="1590"/>
                        </a:lnSpc>
                      </a:pPr>
                      <a:r>
                        <a:rPr lang="ru" sz="1300">
                          <a:latin typeface="Calibri"/>
                        </a:rPr>
                        <a:t>Мониторинг 5 класс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solidFill>
                      <a:srgbClr val="F5E6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90"/>
                        </a:lnSpc>
                      </a:pPr>
                      <a:r>
                        <a:rPr lang="ru" sz="1300">
                          <a:latin typeface="Calibri"/>
                        </a:rPr>
                        <a:t>Мониторинг 7 класс</a:t>
                      </a:r>
                    </a:p>
                  </a:txBody>
                  <a:tcPr marL="0" marR="0" marT="0" marB="0" anchor="b">
                    <a:solidFill>
                      <a:srgbClr val="F1D6C3"/>
                    </a:solidFill>
                  </a:tcPr>
                </a:tc>
              </a:tr>
              <a:tr h="231648"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R="127000" indent="0" algn="ctr">
                        <a:lnSpc>
                          <a:spcPts val="1830"/>
                        </a:lnSpc>
                      </a:pPr>
                      <a:r>
                        <a:rPr lang="ru" sz="1400" b="1">
                          <a:latin typeface="Candara"/>
                        </a:rPr>
                        <a:t>Исследование </a:t>
                      </a:r>
                      <a:r>
                        <a:rPr lang="en-US" sz="1400" b="1">
                          <a:latin typeface="Candara"/>
                        </a:rPr>
                        <a:t>PISA</a:t>
                      </a:r>
                    </a:p>
                  </a:txBody>
                  <a:tcPr marL="0" marR="0" marT="0" marB="0">
                    <a:solidFill>
                      <a:srgbClr val="F5E6DB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>
                    <a:solidFill>
                      <a:srgbClr val="F1D6C3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marL="88900" indent="0">
                        <a:lnSpc>
                          <a:spcPts val="1590"/>
                        </a:lnSpc>
                      </a:pPr>
                      <a:r>
                        <a:rPr lang="ru" sz="1300">
                          <a:solidFill>
                            <a:srgbClr val="002060"/>
                          </a:solidFill>
                          <a:latin typeface="Calibri"/>
                        </a:rPr>
                        <a:t>Кассовый аппарат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ru" sz="1300">
                          <a:solidFill>
                            <a:srgbClr val="002060"/>
                          </a:solidFill>
                          <a:latin typeface="Calibri"/>
                        </a:rPr>
                        <a:t>Бугельные подъемники</a:t>
                      </a:r>
                    </a:p>
                  </a:txBody>
                  <a:tcPr marL="0" marR="0" marT="0" marB="0" anchor="b">
                    <a:solidFill>
                      <a:srgbClr val="F1D6C3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05968" y="3535680"/>
            <a:ext cx="743712" cy="1889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002060"/>
                </a:solidFill>
                <a:latin typeface="Calibri"/>
              </a:rPr>
              <a:t>Петергоф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48128" y="2444496"/>
            <a:ext cx="1335024" cy="140208"/>
          </a:xfrm>
          <a:prstGeom prst="rect">
            <a:avLst/>
          </a:prstGeom>
          <a:solidFill>
            <a:srgbClr val="59B1C7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90"/>
              </a:lnSpc>
            </a:pPr>
            <a:r>
              <a:rPr lang="ru" sz="900" b="1">
                <a:solidFill>
                  <a:srgbClr val="020398"/>
                </a:solidFill>
                <a:latin typeface="Tahoma"/>
              </a:rPr>
              <a:t>РЕАЛЬНЫЙ МИР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98064" y="2682240"/>
            <a:ext cx="865632" cy="249936"/>
          </a:xfrm>
          <a:prstGeom prst="rect">
            <a:avLst/>
          </a:prstGeom>
          <a:solidFill>
            <a:srgbClr val="4F81BC"/>
          </a:solidFill>
        </p:spPr>
        <p:txBody>
          <a:bodyPr lIns="0" tIns="0" rIns="0" bIns="0">
            <a:noAutofit/>
          </a:bodyPr>
          <a:lstStyle/>
          <a:p>
            <a:pPr marR="114300" indent="0" algn="just">
              <a:lnSpc>
                <a:spcPts val="1032"/>
              </a:lnSpc>
            </a:pPr>
            <a:r>
              <a:rPr lang="ru" sz="900" b="1">
                <a:solidFill>
                  <a:srgbClr val="FFFFFF"/>
                </a:solidFill>
                <a:latin typeface="Tahoma"/>
              </a:rPr>
              <a:t>Проблема, в контексте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67584" y="3151632"/>
            <a:ext cx="719328" cy="146304"/>
          </a:xfrm>
          <a:prstGeom prst="rect">
            <a:avLst/>
          </a:prstGeom>
          <a:solidFill>
            <a:srgbClr val="59B1C7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20"/>
              </a:lnSpc>
            </a:pPr>
            <a:r>
              <a:rPr lang="ru" sz="1000" i="1">
                <a:solidFill>
                  <a:srgbClr val="232425"/>
                </a:solidFill>
                <a:latin typeface="Calibri"/>
              </a:rPr>
              <a:t>Оценивать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49296" y="3450336"/>
            <a:ext cx="883920" cy="243840"/>
          </a:xfrm>
          <a:prstGeom prst="rect">
            <a:avLst/>
          </a:prstGeom>
          <a:solidFill>
            <a:srgbClr val="4F81BC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032"/>
              </a:lnSpc>
            </a:pPr>
            <a:r>
              <a:rPr lang="ru" sz="800" b="1">
                <a:solidFill>
                  <a:srgbClr val="FFFFFF"/>
                </a:solidFill>
                <a:latin typeface="Tahoma"/>
              </a:rPr>
              <a:t>Результаты в контексте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68240" y="2453640"/>
            <a:ext cx="1850136" cy="112776"/>
          </a:xfrm>
          <a:prstGeom prst="rect">
            <a:avLst/>
          </a:prstGeom>
          <a:solidFill>
            <a:srgbClr val="59B1C7"/>
          </a:solidFill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1090"/>
              </a:lnSpc>
              <a:spcAft>
                <a:spcPts val="630"/>
              </a:spcAft>
            </a:pPr>
            <a:r>
              <a:rPr lang="ru" sz="900" b="1">
                <a:solidFill>
                  <a:srgbClr val="020398"/>
                </a:solidFill>
                <a:latin typeface="Tahoma"/>
              </a:rPr>
              <a:t>МАТЕМАТИЧЕСКИЙ МИР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02608" y="2727960"/>
            <a:ext cx="908304" cy="112776"/>
          </a:xfrm>
          <a:prstGeom prst="rect">
            <a:avLst/>
          </a:prstGeom>
          <a:solidFill>
            <a:srgbClr val="59B1C7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20"/>
              </a:lnSpc>
            </a:pPr>
            <a:r>
              <a:rPr lang="ru" sz="1000" i="1">
                <a:solidFill>
                  <a:srgbClr val="232425"/>
                </a:solidFill>
                <a:latin typeface="Calibri"/>
              </a:rPr>
              <a:t>Формулировать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70576" y="2700528"/>
            <a:ext cx="1194816" cy="262128"/>
          </a:xfrm>
          <a:prstGeom prst="rect">
            <a:avLst/>
          </a:prstGeom>
          <a:solidFill>
            <a:srgbClr val="4F81BC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090"/>
              </a:lnSpc>
            </a:pPr>
            <a:r>
              <a:rPr lang="ru" sz="900" b="1">
                <a:solidFill>
                  <a:srgbClr val="FFFFFF"/>
                </a:solidFill>
                <a:latin typeface="Tahoma"/>
              </a:rPr>
              <a:t>Математическая</a:t>
            </a:r>
          </a:p>
          <a:p>
            <a:pPr indent="0" algn="ctr">
              <a:lnSpc>
                <a:spcPts val="1090"/>
              </a:lnSpc>
            </a:pPr>
            <a:r>
              <a:rPr lang="ru" sz="900" b="1">
                <a:solidFill>
                  <a:srgbClr val="FFFFFF"/>
                </a:solidFill>
                <a:latin typeface="Tahoma"/>
              </a:rPr>
              <a:t>проблема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87568" y="3121152"/>
            <a:ext cx="737616" cy="152400"/>
          </a:xfrm>
          <a:prstGeom prst="rect">
            <a:avLst/>
          </a:prstGeom>
          <a:solidFill>
            <a:srgbClr val="59B1C7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20"/>
              </a:lnSpc>
            </a:pPr>
            <a:r>
              <a:rPr lang="ru" sz="850">
                <a:solidFill>
                  <a:srgbClr val="232425"/>
                </a:solidFill>
                <a:latin typeface="Calibri"/>
              </a:rPr>
              <a:t>. </a:t>
            </a:r>
            <a:r>
              <a:rPr lang="ru" sz="1000" i="1">
                <a:solidFill>
                  <a:srgbClr val="232425"/>
                </a:solidFill>
                <a:latin typeface="Calibri"/>
              </a:rPr>
              <a:t>Применять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56304" y="3621024"/>
            <a:ext cx="1237488" cy="152400"/>
          </a:xfrm>
          <a:prstGeom prst="rect">
            <a:avLst/>
          </a:prstGeom>
          <a:solidFill>
            <a:srgbClr val="59B1C7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20"/>
              </a:lnSpc>
            </a:pPr>
            <a:r>
              <a:rPr lang="ru" sz="1000" i="1">
                <a:solidFill>
                  <a:srgbClr val="232425"/>
                </a:solidFill>
                <a:latin typeface="Calibri"/>
              </a:rPr>
              <a:t>Интерпретировать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82768" y="3444240"/>
            <a:ext cx="1200912" cy="268224"/>
          </a:xfrm>
          <a:prstGeom prst="rect">
            <a:avLst/>
          </a:prstGeom>
          <a:solidFill>
            <a:srgbClr val="4F81BC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970"/>
              </a:lnSpc>
            </a:pPr>
            <a:r>
              <a:rPr lang="ru" sz="800" b="1">
                <a:solidFill>
                  <a:srgbClr val="FFFFFF"/>
                </a:solidFill>
                <a:latin typeface="Tahoma"/>
              </a:rPr>
              <a:t>Математические</a:t>
            </a:r>
          </a:p>
          <a:p>
            <a:pPr indent="0" algn="ctr">
              <a:lnSpc>
                <a:spcPts val="970"/>
              </a:lnSpc>
            </a:pPr>
            <a:r>
              <a:rPr lang="ru" sz="800" b="1">
                <a:solidFill>
                  <a:srgbClr val="FFFFFF"/>
                </a:solidFill>
                <a:latin typeface="Tahoma"/>
              </a:rPr>
              <a:t>результаты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06768" y="3493008"/>
            <a:ext cx="1511808" cy="176784"/>
          </a:xfrm>
          <a:prstGeom prst="rect">
            <a:avLst/>
          </a:prstGeom>
          <a:solidFill>
            <a:srgbClr val="F1D6C3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002060"/>
                </a:solidFill>
                <a:latin typeface="Calibri"/>
              </a:rPr>
              <a:t>Покупка телевизора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7200" y="3992880"/>
            <a:ext cx="256032" cy="762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40"/>
              </a:lnSpc>
            </a:pPr>
            <a:r>
              <a:rPr lang="ru" sz="400">
                <a:solidFill>
                  <a:srgbClr val="232425"/>
                </a:solidFill>
                <a:latin typeface="Times New Roman"/>
              </a:rPr>
              <a:t>Задание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82624" y="3989832"/>
            <a:ext cx="298704" cy="883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40"/>
              </a:lnSpc>
            </a:pPr>
            <a:r>
              <a:rPr lang="ru" sz="400">
                <a:solidFill>
                  <a:srgbClr val="232425"/>
                </a:solidFill>
                <a:latin typeface="Times New Roman"/>
              </a:rPr>
              <a:t>Петергоф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4152" y="4120896"/>
            <a:ext cx="1139952" cy="4084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528"/>
              </a:lnSpc>
            </a:pPr>
            <a:r>
              <a:rPr lang="ru" sz="450" dirty="0">
                <a:solidFill>
                  <a:srgbClr val="605F5F"/>
                </a:solidFill>
                <a:latin typeface="Times New Roman"/>
              </a:rPr>
              <a:t>Москвич ГОтр Петрович решит отправиться на два дня в Санкт-Петербург в гости к своему бывшему однокласснику. Он куши билет на поезд, который отправляется с Ленинградского вокзала в 15:00.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1208" y="4949952"/>
            <a:ext cx="1615440" cy="1798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002060"/>
                </a:solidFill>
                <a:latin typeface="Calibri"/>
              </a:rPr>
              <a:t>Взвешивание фруктов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63296" y="5355336"/>
            <a:ext cx="932688" cy="883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500"/>
              </a:lnSpc>
            </a:pPr>
            <a:r>
              <a:rPr lang="ru" sz="450">
                <a:latin typeface="Times New Roman"/>
              </a:rPr>
              <a:t>Задание Взвешивание фруктов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0248" y="5480304"/>
            <a:ext cx="2078736" cy="1584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528"/>
              </a:lnSpc>
            </a:pPr>
            <a:r>
              <a:rPr lang="ru" sz="500" dirty="0">
                <a:solidFill>
                  <a:srgbClr val="464646"/>
                </a:solidFill>
                <a:latin typeface="Times New Roman"/>
              </a:rPr>
              <a:t>Лена </a:t>
            </a:r>
            <a:r>
              <a:rPr lang="ru" sz="500" dirty="0">
                <a:solidFill>
                  <a:srgbClr val="232425"/>
                </a:solidFill>
                <a:latin typeface="Times New Roman"/>
              </a:rPr>
              <a:t>покупает </a:t>
            </a:r>
            <a:r>
              <a:rPr lang="ru" sz="500" dirty="0">
                <a:solidFill>
                  <a:srgbClr val="464646"/>
                </a:solidFill>
                <a:latin typeface="Times New Roman"/>
              </a:rPr>
              <a:t>грейпфруты н лимоны. </a:t>
            </a:r>
            <a:r>
              <a:rPr lang="ru" sz="500" dirty="0">
                <a:latin typeface="Times New Roman"/>
              </a:rPr>
              <a:t>|Она </a:t>
            </a:r>
            <a:r>
              <a:rPr lang="ru" sz="500" dirty="0">
                <a:solidFill>
                  <a:srgbClr val="464646"/>
                </a:solidFill>
                <a:latin typeface="Times New Roman"/>
              </a:rPr>
              <a:t>выбрала грейпфрут и положила его на весы.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127248" y="4468368"/>
            <a:ext cx="237744" cy="3657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130"/>
              </a:lnSpc>
            </a:pPr>
            <a:r>
              <a:rPr lang="ru" sz="3600" b="1" i="1">
                <a:solidFill>
                  <a:srgbClr val="5593CA"/>
                </a:solidFill>
                <a:latin typeface="Arial Narrow"/>
              </a:rPr>
              <a:t>4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986272" y="4383024"/>
            <a:ext cx="152400" cy="225552"/>
          </a:xfrm>
          <a:prstGeom prst="rect">
            <a:avLst/>
          </a:prstGeom>
          <a:solidFill>
            <a:srgbClr val="5A9BD5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770"/>
              </a:lnSpc>
            </a:pPr>
            <a:r>
              <a:rPr lang="ru" sz="2500" b="1">
                <a:solidFill>
                  <a:srgbClr val="456A95"/>
                </a:solidFill>
                <a:latin typeface="Times New Roman"/>
              </a:rPr>
              <a:t>&gt;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85616" y="4700016"/>
            <a:ext cx="1505712" cy="414528"/>
          </a:xfrm>
          <a:prstGeom prst="rect">
            <a:avLst/>
          </a:prstGeom>
          <a:solidFill>
            <a:srgbClr val="5A9BD5"/>
          </a:solidFill>
        </p:spPr>
        <p:txBody>
          <a:bodyPr wrap="none" lIns="0" tIns="0" rIns="0" bIns="0">
            <a:noAutofit/>
          </a:bodyPr>
          <a:lstStyle/>
          <a:p>
            <a:pPr marL="241300" indent="0">
              <a:lnSpc>
                <a:spcPts val="2200"/>
              </a:lnSpc>
            </a:pPr>
            <a:r>
              <a:rPr lang="ru" sz="1800" b="1" i="1">
                <a:latin typeface="Calibri"/>
              </a:rPr>
              <a:t>Рассуждать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870704" y="5340096"/>
            <a:ext cx="396240" cy="213360"/>
          </a:xfrm>
          <a:prstGeom prst="rect">
            <a:avLst/>
          </a:prstGeom>
          <a:solidFill>
            <a:srgbClr val="5A9BD5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770"/>
              </a:lnSpc>
            </a:pPr>
            <a:r>
              <a:rPr lang="ru" sz="2500" b="1">
                <a:solidFill>
                  <a:srgbClr val="5593CA"/>
                </a:solidFill>
                <a:latin typeface="Times New Roman"/>
              </a:rPr>
              <a:t>▼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089648" y="3986784"/>
            <a:ext cx="1475232" cy="121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440"/>
              </a:lnSpc>
            </a:pPr>
            <a:r>
              <a:rPr lang="ru" sz="400">
                <a:solidFill>
                  <a:srgbClr val="464646"/>
                </a:solidFill>
                <a:latin typeface="Times New Roman"/>
              </a:rPr>
              <a:t>Вопрос 1/2 </a:t>
            </a:r>
            <a:r>
              <a:rPr lang="en-US" sz="400">
                <a:solidFill>
                  <a:srgbClr val="797E81"/>
                </a:solidFill>
                <a:latin typeface="Times New Roman"/>
              </a:rPr>
              <a:t>L    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_ _</a:t>
            </a:r>
          </a:p>
          <a:p>
            <a:pPr indent="0" algn="just">
              <a:lnSpc>
                <a:spcPts val="440"/>
              </a:lnSpc>
            </a:pPr>
            <a:r>
              <a:rPr lang="ru" sz="400" i="1">
                <a:solidFill>
                  <a:srgbClr val="797E81"/>
                </a:solidFill>
                <a:latin typeface="Times New Roman"/>
              </a:rPr>
              <a:t>Обратитесь к разоеху * Покупка телевизорам Выполните задание 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083552" y="4209288"/>
            <a:ext cx="1399032" cy="1432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504"/>
              </a:lnSpc>
            </a:pPr>
            <a:r>
              <a:rPr lang="ru" sz="400" i="1">
                <a:solidFill>
                  <a:srgbClr val="797E81"/>
                </a:solidFill>
                <a:latin typeface="Times New Roman"/>
              </a:rPr>
              <a:t>Саля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 Петровых решила отит, гелемоор н повесть его ( гостюй в нише крутой формы Диаметр ниши равен ! .6 м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949440" y="4971288"/>
            <a:ext cx="1216152" cy="143256"/>
          </a:xfrm>
          <a:prstGeom prst="rect">
            <a:avLst/>
          </a:prstGeom>
          <a:solidFill>
            <a:srgbClr val="F5E6DB"/>
          </a:solidFill>
        </p:spPr>
        <p:txBody>
          <a:bodyPr wrap="none" lIns="0" tIns="0" rIns="0" bIns="0">
            <a:noAutofit/>
          </a:bodyPr>
          <a:lstStyle/>
          <a:p>
            <a:pPr marL="88900" indent="0">
              <a:lnSpc>
                <a:spcPts val="1590"/>
              </a:lnSpc>
            </a:pPr>
            <a:r>
              <a:rPr lang="ru" sz="1300">
                <a:solidFill>
                  <a:srgbClr val="002060"/>
                </a:solidFill>
                <a:latin typeface="Calibri"/>
              </a:rPr>
              <a:t>Ремонт комнаты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745224" y="5294376"/>
            <a:ext cx="2090928" cy="4358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440"/>
              </a:lnSpc>
              <a:spcAft>
                <a:spcPts val="210"/>
              </a:spcAft>
            </a:pPr>
            <a:r>
              <a:rPr lang="ru" sz="400">
                <a:solidFill>
                  <a:srgbClr val="232425"/>
                </a:solidFill>
                <a:latin typeface="Times New Roman"/>
              </a:rPr>
              <a:t>РЕМОНТ КОМНАТЫ</a:t>
            </a:r>
          </a:p>
          <a:p>
            <a:pPr indent="0" algn="just">
              <a:lnSpc>
                <a:spcPts val="528"/>
              </a:lnSpc>
              <a:spcAft>
                <a:spcPts val="210"/>
              </a:spcAft>
            </a:pPr>
            <a:r>
              <a:rPr lang="ru" sz="400">
                <a:solidFill>
                  <a:srgbClr val="464646"/>
                </a:solidFill>
                <a:latin typeface="Times New Roman"/>
              </a:rPr>
              <a:t>Семья Марин делает ремонт в </a:t>
            </a:r>
            <a:r>
              <a:rPr lang="ru" sz="400">
                <a:solidFill>
                  <a:srgbClr val="605F5F"/>
                </a:solidFill>
                <a:latin typeface="Times New Roman"/>
              </a:rPr>
              <a:t>ее </a:t>
            </a:r>
            <a:r>
              <a:rPr lang="ru" sz="400">
                <a:solidFill>
                  <a:srgbClr val="464646"/>
                </a:solidFill>
                <a:latin typeface="Times New Roman"/>
              </a:rPr>
              <a:t>комнате.-Ппан комнаты </a:t>
            </a:r>
            <a:r>
              <a:rPr lang="ru" sz="400">
                <a:solidFill>
                  <a:srgbClr val="605F5F"/>
                </a:solidFill>
                <a:latin typeface="Times New Roman"/>
              </a:rPr>
              <a:t>с </a:t>
            </a:r>
            <a:r>
              <a:rPr lang="ru" sz="400">
                <a:solidFill>
                  <a:srgbClr val="464646"/>
                </a:solidFill>
                <a:latin typeface="Times New Roman"/>
              </a:rPr>
              <a:t>замерами, которые сделала Мария, представлен </a:t>
            </a:r>
            <a:r>
              <a:rPr lang="ru" sz="400">
                <a:solidFill>
                  <a:srgbClr val="605F5F"/>
                </a:solidFill>
                <a:latin typeface="Times New Roman"/>
              </a:rPr>
              <a:t>ниже.</a:t>
            </a:r>
          </a:p>
          <a:p>
            <a:pPr indent="0" algn="just">
              <a:lnSpc>
                <a:spcPts val="504"/>
              </a:lnSpc>
            </a:pPr>
            <a:r>
              <a:rPr lang="ru" sz="400">
                <a:solidFill>
                  <a:srgbClr val="464646"/>
                </a:solidFill>
                <a:latin typeface="Times New Roman"/>
              </a:rPr>
              <a:t>Комната имеет неправильную форму; три прямых угла, </a:t>
            </a:r>
            <a:r>
              <a:rPr lang="ru" sz="400">
                <a:solidFill>
                  <a:srgbClr val="605F5F"/>
                </a:solidFill>
                <a:latin typeface="Times New Roman"/>
              </a:rPr>
              <a:t>а </a:t>
            </a:r>
            <a:r>
              <a:rPr lang="ru" sz="400">
                <a:solidFill>
                  <a:srgbClr val="464646"/>
                </a:solidFill>
                <a:latin typeface="Times New Roman"/>
              </a:rPr>
              <a:t>вместо четвертого </a:t>
            </a:r>
            <a:r>
              <a:rPr lang="ru" sz="400">
                <a:solidFill>
                  <a:srgbClr val="605F5F"/>
                </a:solidFill>
                <a:latin typeface="Times New Roman"/>
              </a:rPr>
              <a:t>угла </a:t>
            </a:r>
            <a:r>
              <a:rPr lang="ru" sz="400">
                <a:solidFill>
                  <a:srgbClr val="464646"/>
                </a:solidFill>
                <a:latin typeface="Times New Roman"/>
              </a:rPr>
              <a:t>она имеет </a:t>
            </a:r>
            <a:r>
              <a:rPr lang="ru" sz="400">
                <a:solidFill>
                  <a:srgbClr val="605F5F"/>
                </a:solidFill>
                <a:latin typeface="Times New Roman"/>
              </a:rPr>
              <a:t>стену округлой </a:t>
            </a:r>
            <a:r>
              <a:rPr lang="ru" sz="400">
                <a:solidFill>
                  <a:srgbClr val="464646"/>
                </a:solidFill>
                <a:latin typeface="Times New Roman"/>
              </a:rPr>
              <a:t>формы.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" y="969264"/>
            <a:ext cx="640080" cy="371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" y="2956560"/>
            <a:ext cx="1566672" cy="448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64" y="4184904"/>
            <a:ext cx="1639824" cy="515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602992"/>
            <a:ext cx="4724400" cy="1941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208" y="5376672"/>
            <a:ext cx="1932432" cy="445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2048" y="5990435"/>
            <a:ext cx="1408176" cy="6156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3440" y="1024128"/>
            <a:ext cx="707136" cy="304800"/>
          </a:xfrm>
          <a:prstGeom prst="rect">
            <a:avLst/>
          </a:prstGeom>
          <a:solidFill>
            <a:srgbClr val="2BA3E6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552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Мониторинг</a:t>
            </a:r>
          </a:p>
          <a:p>
            <a:pPr indent="0">
              <a:lnSpc>
                <a:spcPts val="552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формирования</a:t>
            </a:r>
          </a:p>
          <a:p>
            <a:pPr indent="0">
              <a:lnSpc>
                <a:spcPts val="552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функциональной</a:t>
            </a:r>
          </a:p>
          <a:p>
            <a:pPr indent="0">
              <a:lnSpc>
                <a:spcPts val="552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грамотности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67256" y="1185672"/>
            <a:ext cx="5763768" cy="3535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540"/>
              </a:lnSpc>
            </a:pPr>
            <a:r>
              <a:rPr lang="ru" sz="2900" b="1">
                <a:solidFill>
                  <a:srgbClr val="6C276A"/>
                </a:solidFill>
                <a:latin typeface="Calibri"/>
              </a:rPr>
              <a:t>Естественнонаучная грамотность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9288" y="1969008"/>
            <a:ext cx="1463040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latin typeface="Calibri"/>
              </a:rPr>
              <a:t>Мониторинг 5 класс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37248" y="1972056"/>
            <a:ext cx="1463040" cy="170688"/>
          </a:xfrm>
          <a:prstGeom prst="rect">
            <a:avLst/>
          </a:prstGeom>
          <a:solidFill>
            <a:srgbClr val="F1D6C3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latin typeface="Calibri"/>
              </a:rPr>
              <a:t>Мониторинг 7 класс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6720" y="2502408"/>
            <a:ext cx="417576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002060"/>
                </a:solidFill>
                <a:latin typeface="Calibri"/>
              </a:rPr>
              <a:t>Горки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05840" y="2843784"/>
            <a:ext cx="341376" cy="762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40"/>
              </a:lnSpc>
            </a:pPr>
            <a:r>
              <a:rPr lang="ru" sz="400">
                <a:solidFill>
                  <a:srgbClr val="605F5F"/>
                </a:solidFill>
                <a:latin typeface="Times New Roman"/>
              </a:rPr>
              <a:t>* </a:t>
            </a:r>
            <a:r>
              <a:rPr lang="en-US" sz="400">
                <a:solidFill>
                  <a:srgbClr val="605F5F"/>
                </a:solidFill>
                <a:latin typeface="Times New Roman"/>
              </a:rPr>
              <a:t>nm. </a:t>
            </a:r>
            <a:r>
              <a:rPr lang="ru" sz="400">
                <a:solidFill>
                  <a:srgbClr val="605F5F"/>
                </a:solidFill>
                <a:latin typeface="Times New Roman"/>
              </a:rPr>
              <a:t>I орч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7576" y="3721608"/>
            <a:ext cx="740664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002060"/>
                </a:solidFill>
                <a:latin typeface="Calibri"/>
              </a:rPr>
              <a:t>Аквариум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4528" y="4721352"/>
            <a:ext cx="1624584" cy="762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40"/>
              </a:lnSpc>
            </a:pPr>
            <a:r>
              <a:rPr lang="ru" sz="400">
                <a:solidFill>
                  <a:srgbClr val="464646"/>
                </a:solidFill>
                <a:latin typeface="Times New Roman"/>
              </a:rPr>
              <a:t>&gt; 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Клипа рейта </a:t>
            </a:r>
            <a:r>
              <a:rPr lang="en-US" sz="400">
                <a:solidFill>
                  <a:srgbClr val="797E81"/>
                </a:solidFill>
                <a:latin typeface="Times New Roman"/>
              </a:rPr>
              <a:t>saatcna 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шартчаш рыбок Но, праааг ч« (МИя с родитглкои 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38728" y="2231136"/>
            <a:ext cx="1914144" cy="219456"/>
          </a:xfrm>
          <a:prstGeom prst="rect">
            <a:avLst/>
          </a:prstGeom>
          <a:solidFill>
            <a:srgbClr val="F5E6D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830"/>
              </a:lnSpc>
            </a:pPr>
            <a:r>
              <a:rPr lang="ru" sz="1400" b="1">
                <a:latin typeface="Candara"/>
              </a:rPr>
              <a:t>Исследование </a:t>
            </a:r>
            <a:r>
              <a:rPr lang="en-US" sz="1400" b="1">
                <a:latin typeface="Candara"/>
              </a:rPr>
              <a:t>PISA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17536" y="2502408"/>
            <a:ext cx="457200" cy="143256"/>
          </a:xfrm>
          <a:prstGeom prst="rect">
            <a:avLst/>
          </a:prstGeom>
          <a:solidFill>
            <a:srgbClr val="F1D6C3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002060"/>
                </a:solidFill>
                <a:latin typeface="Calibri"/>
              </a:rPr>
              <a:t>Лыжи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272528" y="2904744"/>
            <a:ext cx="1645920" cy="3383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2900" indent="0">
              <a:lnSpc>
                <a:spcPts val="440"/>
              </a:lnSpc>
              <a:spcAft>
                <a:spcPts val="210"/>
              </a:spcAft>
            </a:pPr>
            <a:r>
              <a:rPr lang="ru" sz="400">
                <a:latin typeface="Times New Roman"/>
              </a:rPr>
              <a:t>7 </a:t>
            </a:r>
            <a:r>
              <a:rPr lang="ru" sz="400">
                <a:solidFill>
                  <a:srgbClr val="232425"/>
                </a:solidFill>
                <a:latin typeface="Times New Roman"/>
              </a:rPr>
              <a:t>класс. Лыжн</a:t>
            </a:r>
          </a:p>
          <a:p>
            <a:pPr indent="0" algn="r">
              <a:lnSpc>
                <a:spcPts val="432"/>
              </a:lnSpc>
              <a:spcAft>
                <a:spcPts val="210"/>
              </a:spcAft>
            </a:pPr>
            <a:r>
              <a:rPr lang="en-US" sz="400">
                <a:latin typeface="Times New Roman"/>
              </a:rPr>
              <a:t>v </a:t>
            </a:r>
            <a:r>
              <a:rPr lang="ru" sz="400">
                <a:solidFill>
                  <a:srgbClr val="605F5F"/>
                </a:solidFill>
                <a:latin typeface="Times New Roman"/>
              </a:rPr>
              <a:t>Денис п Андрей увлекаются беговыми пыжами, но Андрей обычно </a:t>
            </a:r>
            <a:r>
              <a:rPr lang="ru" sz="400">
                <a:solidFill>
                  <a:srgbClr val="464646"/>
                </a:solidFill>
                <a:latin typeface="Times New Roman"/>
              </a:rPr>
              <a:t>опережает </a:t>
            </a:r>
            <a:r>
              <a:rPr lang="ru" sz="400">
                <a:solidFill>
                  <a:srgbClr val="605F5F"/>
                </a:solidFill>
                <a:latin typeface="Times New Roman"/>
              </a:rPr>
              <a:t>Дениса </a:t>
            </a:r>
            <a:r>
              <a:rPr lang="ru" sz="400">
                <a:solidFill>
                  <a:srgbClr val="464646"/>
                </a:solidFill>
                <a:latin typeface="Times New Roman"/>
              </a:rPr>
              <a:t>па </a:t>
            </a:r>
            <a:r>
              <a:rPr lang="ru" sz="400">
                <a:solidFill>
                  <a:srgbClr val="605F5F"/>
                </a:solidFill>
                <a:latin typeface="Times New Roman"/>
              </a:rPr>
              <a:t>дистанции. Денис </a:t>
            </a:r>
            <a:r>
              <a:rPr lang="ru" sz="400">
                <a:solidFill>
                  <a:srgbClr val="464646"/>
                </a:solidFill>
                <a:latin typeface="Times New Roman"/>
              </a:rPr>
              <a:t>объясняет </a:t>
            </a:r>
            <a:r>
              <a:rPr lang="ru" sz="400">
                <a:solidFill>
                  <a:srgbClr val="605F5F"/>
                </a:solidFill>
                <a:latin typeface="Times New Roman"/>
              </a:rPr>
              <a:t>ото тем. </a:t>
            </a:r>
            <a:r>
              <a:rPr lang="ru" sz="400">
                <a:solidFill>
                  <a:srgbClr val="464646"/>
                </a:solidFill>
                <a:latin typeface="Times New Roman"/>
              </a:rPr>
              <a:t>что </a:t>
            </a:r>
            <a:r>
              <a:rPr lang="ru" sz="400">
                <a:solidFill>
                  <a:srgbClr val="605F5F"/>
                </a:solidFill>
                <a:latin typeface="Times New Roman"/>
              </a:rPr>
              <a:t>он крупнее </a:t>
            </a:r>
            <a:r>
              <a:rPr lang="ru" sz="400">
                <a:solidFill>
                  <a:srgbClr val="464646"/>
                </a:solidFill>
                <a:latin typeface="Times New Roman"/>
              </a:rPr>
              <a:t>п</a:t>
            </a:r>
          </a:p>
          <a:p>
            <a:pPr indent="0">
              <a:lnSpc>
                <a:spcPts val="440"/>
              </a:lnSpc>
            </a:pPr>
            <a:r>
              <a:rPr lang="ru" sz="400">
                <a:solidFill>
                  <a:srgbClr val="605F5F"/>
                </a:solidFill>
                <a:latin typeface="Times New Roman"/>
              </a:rPr>
              <a:t>под Андреем.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65720" y="3264408"/>
            <a:ext cx="170688" cy="149352"/>
          </a:xfrm>
          <a:prstGeom prst="rect">
            <a:avLst/>
          </a:prstGeom>
          <a:solidFill>
            <a:srgbClr val="DADBDA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en-US" sz="1300">
                <a:solidFill>
                  <a:srgbClr val="464646"/>
                </a:solidFill>
                <a:latin typeface="Calibri"/>
              </a:rPr>
              <a:t>Jfe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59168" y="3736848"/>
            <a:ext cx="1780032" cy="179832"/>
          </a:xfrm>
          <a:prstGeom prst="rect">
            <a:avLst/>
          </a:prstGeom>
          <a:solidFill>
            <a:srgbClr val="F1D6C3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002060"/>
                </a:solidFill>
                <a:latin typeface="Calibri"/>
              </a:rPr>
              <a:t>Чем питаются растения?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845552" y="4078224"/>
            <a:ext cx="627888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40"/>
              </a:lnSpc>
            </a:pPr>
            <a:r>
              <a:rPr lang="ru" sz="400">
                <a:solidFill>
                  <a:srgbClr val="605F5F"/>
                </a:solidFill>
                <a:latin typeface="Times New Roman"/>
              </a:rPr>
              <a:t>с. Чем пшют рапгнна?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74992" y="4203192"/>
            <a:ext cx="1767840" cy="1584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152400">
              <a:lnSpc>
                <a:spcPts val="408"/>
              </a:lnSpc>
            </a:pPr>
            <a:r>
              <a:rPr lang="ru" sz="400">
                <a:solidFill>
                  <a:srgbClr val="464646"/>
                </a:solidFill>
                <a:latin typeface="Times New Roman"/>
              </a:rPr>
              <a:t>Ф 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Ксения прочитала </a:t>
            </a:r>
            <a:r>
              <a:rPr lang="ru" sz="400" b="1">
                <a:solidFill>
                  <a:srgbClr val="797E81"/>
                </a:solidFill>
                <a:latin typeface="Calibri"/>
              </a:rPr>
              <a:t>а 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юле </a:t>
            </a:r>
            <a:r>
              <a:rPr lang="en-US" sz="400">
                <a:solidFill>
                  <a:srgbClr val="797E81"/>
                </a:solidFill>
                <a:latin typeface="Times New Roman"/>
              </a:rPr>
              <a:t>■neirpecoaaT 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нарос о </a:t>
            </a:r>
            <a:r>
              <a:rPr lang="en-US" sz="400">
                <a:solidFill>
                  <a:srgbClr val="797E81"/>
                </a:solidFill>
                <a:latin typeface="Times New Roman"/>
              </a:rPr>
              <a:t>mitawm 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рлстеивЛ \’чбиыс </a:t>
            </a:r>
            <a:r>
              <a:rPr lang="en-US" sz="400">
                <a:solidFill>
                  <a:srgbClr val="797E81"/>
                </a:solidFill>
                <a:latin typeface="Times New Roman"/>
              </a:rPr>
              <a:t>ctaan-ni 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веснотможные опыты. </a:t>
            </a:r>
            <a:r>
              <a:rPr lang="ru" sz="400" cap="small">
                <a:solidFill>
                  <a:srgbClr val="797E81"/>
                </a:solidFill>
                <a:latin typeface="Times New Roman"/>
              </a:rPr>
              <a:t>пытаясь 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Выяснить «ЧсН питаются растения'- и </a:t>
            </a:r>
            <a:r>
              <a:rPr lang="en-US" sz="400">
                <a:solidFill>
                  <a:srgbClr val="797E81"/>
                </a:solidFill>
                <a:latin typeface="Times New Roman"/>
              </a:rPr>
              <a:t>«III 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чего окп строят слое тело?» |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171944" y="4361688"/>
            <a:ext cx="1716024" cy="457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440"/>
              </a:lnSpc>
            </a:pPr>
            <a:r>
              <a:rPr lang="ru" sz="400">
                <a:solidFill>
                  <a:srgbClr val="797E81"/>
                </a:solidFill>
                <a:latin typeface="Times New Roman"/>
              </a:rPr>
              <a:t>Олт т </a:t>
            </a:r>
            <a:r>
              <a:rPr lang="ru" sz="400" cap="small">
                <a:solidFill>
                  <a:srgbClr val="797E81"/>
                </a:solidFill>
                <a:latin typeface="Times New Roman"/>
              </a:rPr>
              <a:t>таких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 опыт* </a:t>
            </a:r>
            <a:r>
              <a:rPr lang="en-US" sz="400">
                <a:solidFill>
                  <a:srgbClr val="797E81"/>
                </a:solidFill>
                <a:latin typeface="Times New Roman"/>
              </a:rPr>
              <a:t>npoaeiai 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голлмаснй естествоиспытатель Ян Билет ми-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174992" y="4465320"/>
            <a:ext cx="1716024" cy="975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432"/>
              </a:lnSpc>
            </a:pPr>
            <a:r>
              <a:rPr lang="ru" sz="400">
                <a:solidFill>
                  <a:srgbClr val="797E81"/>
                </a:solidFill>
                <a:latin typeface="Times New Roman"/>
              </a:rPr>
              <a:t>«В гтшмныП горшок с ВО кт почвы посялшп саженец ивы. почал быта накрыта, чтобы на ее поверхность нс постулат» пить и зрупи чветтшы пт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74992" y="4626864"/>
            <a:ext cx="1712976" cy="457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490"/>
              </a:lnSpc>
            </a:pPr>
            <a:r>
              <a:rPr lang="ru" sz="400">
                <a:solidFill>
                  <a:srgbClr val="797E81"/>
                </a:solidFill>
                <a:latin typeface="Times New Roman"/>
              </a:rPr>
              <a:t>•одой саженсп ивы Он пал раст и черет пять тет вырос </a:t>
            </a:r>
            <a:r>
              <a:rPr lang="ru" sz="400" b="1">
                <a:solidFill>
                  <a:srgbClr val="797E81"/>
                </a:solidFill>
                <a:latin typeface="Calibri"/>
              </a:rPr>
              <a:t>а 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достаточно большое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0624" y="5013960"/>
            <a:ext cx="597408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002060"/>
                </a:solidFill>
                <a:latin typeface="Calibri"/>
              </a:rPr>
              <a:t>Зеркала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757160" y="5017008"/>
            <a:ext cx="484632" cy="170688"/>
          </a:xfrm>
          <a:prstGeom prst="rect">
            <a:avLst/>
          </a:prstGeom>
          <a:solidFill>
            <a:srgbClr val="F5E6DB"/>
          </a:solidFill>
        </p:spPr>
        <p:txBody>
          <a:bodyPr wrap="none" lIns="0" tIns="0" rIns="0" bIns="0">
            <a:noAutofit/>
          </a:bodyPr>
          <a:lstStyle/>
          <a:p>
            <a:pPr marL="88900" indent="0">
              <a:lnSpc>
                <a:spcPts val="1590"/>
              </a:lnSpc>
            </a:pPr>
            <a:r>
              <a:rPr lang="ru" sz="1300">
                <a:solidFill>
                  <a:srgbClr val="002060"/>
                </a:solidFill>
                <a:latin typeface="Calibri"/>
              </a:rPr>
              <a:t>Метро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16992" y="5443728"/>
            <a:ext cx="1719072" cy="310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480"/>
              </a:lnSpc>
            </a:pPr>
            <a:r>
              <a:rPr lang="ru" sz="400">
                <a:solidFill>
                  <a:srgbClr val="605F5F"/>
                </a:solidFill>
                <a:latin typeface="Times New Roman"/>
              </a:rPr>
              <a:t>Куда повесить терквло?</a:t>
            </a:r>
          </a:p>
          <a:p>
            <a:pPr indent="0" algn="just">
              <a:lnSpc>
                <a:spcPts val="480"/>
              </a:lnSpc>
            </a:pPr>
            <a:r>
              <a:rPr lang="ru" sz="400">
                <a:solidFill>
                  <a:srgbClr val="605F5F"/>
                </a:solidFill>
                <a:latin typeface="Times New Roman"/>
              </a:rPr>
              <a:t>гас: 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Тана обычно делает уроки, сидя та стопом в своей комнате. План </a:t>
            </a:r>
            <a:r>
              <a:rPr lang="ru" sz="400">
                <a:solidFill>
                  <a:srgbClr val="605F5F"/>
                </a:solidFill>
                <a:latin typeface="Times New Roman"/>
              </a:rPr>
              <a:t>™ 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комнаты II Положение Тани та СТОПОМ Покатаны НЯ Рисунке </a:t>
            </a:r>
            <a:r>
              <a:rPr lang="ru" sz="400">
                <a:solidFill>
                  <a:srgbClr val="605F5F"/>
                </a:solidFill>
                <a:latin typeface="Times New Roman"/>
              </a:rPr>
              <a:t>I. 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ИНОГДА а комнату шолп Танина мама, чтобы посмотреть, чем снимается дочка Тана решила повесить </a:t>
            </a:r>
            <a:r>
              <a:rPr lang="ru" sz="400">
                <a:solidFill>
                  <a:srgbClr val="605F5F"/>
                </a:solidFill>
                <a:latin typeface="Times New Roman"/>
              </a:rPr>
              <a:t>у </a:t>
            </a:r>
            <a:r>
              <a:rPr lang="ru" sz="400">
                <a:solidFill>
                  <a:srgbClr val="797E81"/>
                </a:solidFill>
                <a:latin typeface="Times New Roman"/>
              </a:rPr>
              <a:t>себя в комнате терклло. так чтобы грату видеть, что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" y="969264"/>
            <a:ext cx="627888" cy="371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" y="2755392"/>
            <a:ext cx="1816608" cy="853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84" y="4023360"/>
            <a:ext cx="2151888" cy="1609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240" y="2688336"/>
            <a:ext cx="1395984" cy="853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168" y="4078224"/>
            <a:ext cx="1615440" cy="5364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3440" y="1024128"/>
            <a:ext cx="707136" cy="304800"/>
          </a:xfrm>
          <a:prstGeom prst="rect">
            <a:avLst/>
          </a:prstGeom>
          <a:solidFill>
            <a:srgbClr val="2BA3E6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552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Мониторинг</a:t>
            </a:r>
          </a:p>
          <a:p>
            <a:pPr indent="0">
              <a:lnSpc>
                <a:spcPts val="552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формирования</a:t>
            </a:r>
          </a:p>
          <a:p>
            <a:pPr indent="0">
              <a:lnSpc>
                <a:spcPts val="552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функциональной</a:t>
            </a:r>
          </a:p>
          <a:p>
            <a:pPr indent="0">
              <a:lnSpc>
                <a:spcPts val="552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грамотности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61616" y="1243584"/>
            <a:ext cx="4639056" cy="396240"/>
          </a:xfrm>
          <a:prstGeom prst="rect">
            <a:avLst/>
          </a:prstGeom>
          <a:solidFill>
            <a:srgbClr val="F5E6D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540"/>
              </a:lnSpc>
            </a:pPr>
            <a:r>
              <a:rPr lang="ru" sz="2900" b="1">
                <a:solidFill>
                  <a:srgbClr val="6C276A"/>
                </a:solidFill>
                <a:latin typeface="Calibri"/>
              </a:rPr>
              <a:t>Читательская грамотность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4736" y="1804416"/>
            <a:ext cx="1402080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60"/>
              </a:lnSpc>
            </a:pPr>
            <a:r>
              <a:rPr lang="ru" sz="1200">
                <a:latin typeface="Calibri"/>
              </a:rPr>
              <a:t>Мониторинг 5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0352" y="2225040"/>
            <a:ext cx="1621536" cy="3230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440"/>
              </a:lnSpc>
            </a:pPr>
            <a:r>
              <a:rPr lang="ru" sz="1200">
                <a:solidFill>
                  <a:srgbClr val="002060"/>
                </a:solidFill>
                <a:latin typeface="Calibri"/>
              </a:rPr>
              <a:t>Моя Россия: большое в малом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6448" y="3712464"/>
            <a:ext cx="1591056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60"/>
              </a:lnSpc>
            </a:pPr>
            <a:r>
              <a:rPr lang="ru" sz="1200">
                <a:solidFill>
                  <a:srgbClr val="002060"/>
                </a:solidFill>
                <a:latin typeface="Calibri"/>
              </a:rPr>
              <a:t>Собака бывает кусачей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57728" y="1914144"/>
            <a:ext cx="2877312" cy="798576"/>
          </a:xfrm>
          <a:prstGeom prst="rect">
            <a:avLst/>
          </a:prstGeom>
          <a:solidFill>
            <a:srgbClr val="C5E4F7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256"/>
              </a:lnSpc>
              <a:spcAft>
                <a:spcPts val="350"/>
              </a:spcAft>
            </a:pPr>
            <a:r>
              <a:rPr lang="ru" sz="2100" dirty="0">
                <a:solidFill>
                  <a:srgbClr val="020398"/>
                </a:solidFill>
                <a:latin typeface="Calibri"/>
              </a:rPr>
              <a:t>способность человека понимать и использовать письменные тексты,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3344" y="3042666"/>
            <a:ext cx="3364992" cy="746760"/>
          </a:xfrm>
          <a:prstGeom prst="rect">
            <a:avLst/>
          </a:prstGeom>
          <a:solidFill>
            <a:srgbClr val="C5E4F7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280"/>
              </a:lnSpc>
              <a:spcAft>
                <a:spcPts val="350"/>
              </a:spcAft>
            </a:pPr>
            <a:r>
              <a:rPr lang="ru" sz="2100" dirty="0">
                <a:solidFill>
                  <a:srgbClr val="020398"/>
                </a:solidFill>
                <a:latin typeface="Calibri"/>
              </a:rPr>
              <a:t>размышлять о них и заниматься чтением для того, чтобы достигать своих целей,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33344" y="4160520"/>
            <a:ext cx="2816352" cy="454152"/>
          </a:xfrm>
          <a:prstGeom prst="rect">
            <a:avLst/>
          </a:prstGeom>
          <a:solidFill>
            <a:srgbClr val="C5E4F7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280"/>
              </a:lnSpc>
              <a:spcAft>
                <a:spcPts val="350"/>
              </a:spcAft>
            </a:pPr>
            <a:r>
              <a:rPr lang="ru" sz="2100" dirty="0">
                <a:solidFill>
                  <a:srgbClr val="020398"/>
                </a:solidFill>
                <a:latin typeface="Calibri"/>
              </a:rPr>
              <a:t>расширять свои знания и возможности,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79064" y="4718304"/>
            <a:ext cx="2919984" cy="475488"/>
          </a:xfrm>
          <a:prstGeom prst="rect">
            <a:avLst/>
          </a:prstGeom>
          <a:solidFill>
            <a:srgbClr val="C5E4F7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256"/>
              </a:lnSpc>
            </a:pPr>
            <a:r>
              <a:rPr lang="ru" sz="2100" dirty="0">
                <a:solidFill>
                  <a:srgbClr val="020398"/>
                </a:solidFill>
                <a:latin typeface="Calibri"/>
              </a:rPr>
              <a:t>участвовать в социальной жизни.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70192" y="1889760"/>
            <a:ext cx="1402080" cy="170688"/>
          </a:xfrm>
          <a:prstGeom prst="rect">
            <a:avLst/>
          </a:prstGeom>
          <a:solidFill>
            <a:srgbClr val="F1D6C3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60"/>
              </a:lnSpc>
            </a:pPr>
            <a:r>
              <a:rPr lang="ru" sz="1200">
                <a:latin typeface="Calibri"/>
              </a:rPr>
              <a:t>Мониторинг 7 класс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10272" y="2304288"/>
            <a:ext cx="883920" cy="170688"/>
          </a:xfrm>
          <a:prstGeom prst="rect">
            <a:avLst/>
          </a:prstGeom>
          <a:solidFill>
            <a:srgbClr val="F1D6C3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60"/>
              </a:lnSpc>
            </a:pPr>
            <a:r>
              <a:rPr lang="ru" sz="1200">
                <a:solidFill>
                  <a:srgbClr val="002060"/>
                </a:solidFill>
                <a:latin typeface="Calibri"/>
              </a:rPr>
              <a:t>Погружение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38416" y="3767328"/>
            <a:ext cx="1152144" cy="164592"/>
          </a:xfrm>
          <a:prstGeom prst="rect">
            <a:avLst/>
          </a:prstGeom>
          <a:solidFill>
            <a:srgbClr val="F1D6C3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60"/>
              </a:lnSpc>
            </a:pPr>
            <a:r>
              <a:rPr lang="ru" sz="1200" dirty="0">
                <a:solidFill>
                  <a:srgbClr val="002060"/>
                </a:solidFill>
                <a:latin typeface="Calibri"/>
              </a:rPr>
              <a:t>Тихая дискотека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56576" y="4821936"/>
            <a:ext cx="774192" cy="134112"/>
          </a:xfrm>
          <a:prstGeom prst="rect">
            <a:avLst/>
          </a:prstGeom>
          <a:solidFill>
            <a:srgbClr val="F1DEC7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60"/>
              </a:lnSpc>
            </a:pPr>
            <a:r>
              <a:rPr lang="ru" sz="1200">
                <a:solidFill>
                  <a:srgbClr val="002060"/>
                </a:solidFill>
                <a:latin typeface="Calibri"/>
              </a:rPr>
              <a:t>Автопилот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44640" y="5090160"/>
            <a:ext cx="2206752" cy="499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485900" indent="0">
              <a:lnSpc>
                <a:spcPts val="984"/>
              </a:lnSpc>
            </a:pPr>
            <a:r>
              <a:rPr lang="ru" sz="400">
                <a:latin typeface="Times New Roman"/>
              </a:rPr>
              <a:t>Название </a:t>
            </a:r>
            <a:r>
              <a:rPr lang="ru" sz="400">
                <a:solidFill>
                  <a:srgbClr val="232425"/>
                </a:solidFill>
                <a:latin typeface="Times New Roman"/>
              </a:rPr>
              <a:t>блока: Автопилот Прочитайте </a:t>
            </a:r>
            <a:r>
              <a:rPr lang="ru" sz="400">
                <a:latin typeface="Times New Roman"/>
              </a:rPr>
              <a:t>текст.</a:t>
            </a:r>
          </a:p>
          <a:p>
            <a:pPr indent="0" algn="ctr">
              <a:lnSpc>
                <a:spcPts val="984"/>
              </a:lnSpc>
            </a:pPr>
            <a:r>
              <a:rPr lang="en-US" sz="450">
                <a:latin typeface="Times New Roman"/>
              </a:rPr>
              <a:t>Hi* </a:t>
            </a:r>
            <a:r>
              <a:rPr lang="ru" sz="450">
                <a:latin typeface="Times New Roman"/>
              </a:rPr>
              <a:t>позволяй компьютеру думат </a:t>
            </a:r>
            <a:r>
              <a:rPr lang="ru" sz="450">
                <a:solidFill>
                  <a:srgbClr val="232425"/>
                </a:solidFill>
                <a:latin typeface="Times New Roman"/>
              </a:rPr>
              <a:t>ь </a:t>
            </a:r>
            <a:r>
              <a:rPr lang="ru" sz="450">
                <a:latin typeface="Times New Roman"/>
              </a:rPr>
              <a:t>та </a:t>
            </a:r>
            <a:r>
              <a:rPr lang="ru" sz="450">
                <a:solidFill>
                  <a:srgbClr val="232425"/>
                </a:solidFill>
                <a:latin typeface="Times New Roman"/>
              </a:rPr>
              <a:t>ссГш</a:t>
            </a:r>
          </a:p>
          <a:p>
            <a:pPr indent="0" algn="r">
              <a:lnSpc>
                <a:spcPts val="440"/>
              </a:lnSpc>
              <a:spcAft>
                <a:spcPts val="350"/>
              </a:spcAft>
            </a:pPr>
            <a:r>
              <a:rPr lang="ru" sz="400">
                <a:solidFill>
                  <a:srgbClr val="232425"/>
                </a:solidFill>
                <a:latin typeface="Times New Roman"/>
              </a:rPr>
              <a:t>Почти </a:t>
            </a:r>
            <a:r>
              <a:rPr lang="ru" sz="400">
                <a:solidFill>
                  <a:srgbClr val="464646"/>
                </a:solidFill>
                <a:latin typeface="Times New Roman"/>
              </a:rPr>
              <a:t>сто лет назад английский математик Альфред Уайтхед заметил: «Прогресс</a:t>
            </a:r>
          </a:p>
          <a:p>
            <a:pPr indent="0">
              <a:lnSpc>
                <a:spcPts val="440"/>
              </a:lnSpc>
            </a:pPr>
            <a:r>
              <a:rPr lang="ru" sz="400">
                <a:solidFill>
                  <a:srgbClr val="464646"/>
                </a:solidFill>
                <a:latin typeface="Times New Roman"/>
              </a:rPr>
              <a:t>выполнять, </a:t>
            </a:r>
            <a:r>
              <a:rPr lang="ru" sz="400">
                <a:solidFill>
                  <a:srgbClr val="232425"/>
                </a:solidFill>
                <a:latin typeface="Times New Roman"/>
              </a:rPr>
              <a:t>не </a:t>
            </a:r>
            <a:r>
              <a:rPr lang="ru" sz="400">
                <a:solidFill>
                  <a:srgbClr val="464646"/>
                </a:solidFill>
                <a:latin typeface="Times New Roman"/>
              </a:rPr>
              <a:t>задумываясь».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" y="969264"/>
            <a:ext cx="640080" cy="371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32" y="3014472"/>
            <a:ext cx="441960" cy="170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8" y="3983736"/>
            <a:ext cx="496824" cy="454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56" y="5065776"/>
            <a:ext cx="1926336" cy="737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304" y="2660904"/>
            <a:ext cx="3218688" cy="19994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3440" y="1024128"/>
            <a:ext cx="707136" cy="304800"/>
          </a:xfrm>
          <a:prstGeom prst="rect">
            <a:avLst/>
          </a:prstGeom>
          <a:solidFill>
            <a:srgbClr val="2BA3E6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552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Мониторинг</a:t>
            </a:r>
          </a:p>
          <a:p>
            <a:pPr indent="0">
              <a:lnSpc>
                <a:spcPts val="552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формирования</a:t>
            </a:r>
          </a:p>
          <a:p>
            <a:pPr indent="0">
              <a:lnSpc>
                <a:spcPts val="552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функциональной</a:t>
            </a:r>
          </a:p>
          <a:p>
            <a:pPr indent="0">
              <a:lnSpc>
                <a:spcPts val="552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грамотности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1655064"/>
            <a:ext cx="1463040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latin typeface="Calibri"/>
              </a:rPr>
              <a:t>Мониторинг 5 класс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01824" y="1219200"/>
            <a:ext cx="4343400" cy="350520"/>
          </a:xfrm>
          <a:prstGeom prst="rect">
            <a:avLst/>
          </a:prstGeom>
          <a:solidFill>
            <a:srgbClr val="F5E6D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540"/>
              </a:lnSpc>
            </a:pPr>
            <a:r>
              <a:rPr lang="ru" sz="2900" b="1">
                <a:solidFill>
                  <a:srgbClr val="6C276A"/>
                </a:solidFill>
                <a:latin typeface="Calibri"/>
              </a:rPr>
              <a:t>Финансовая грамотность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04888" y="1670304"/>
            <a:ext cx="1463040" cy="170688"/>
          </a:xfrm>
          <a:prstGeom prst="rect">
            <a:avLst/>
          </a:prstGeom>
          <a:solidFill>
            <a:srgbClr val="F1D6C3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latin typeface="Calibri"/>
              </a:rPr>
              <a:t>Мониторинг 7 класс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5384" y="2194560"/>
            <a:ext cx="542544" cy="1432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002060"/>
                </a:solidFill>
                <a:latin typeface="Calibri"/>
              </a:rPr>
              <a:t>Валюта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38728" y="2231136"/>
            <a:ext cx="1914144" cy="219456"/>
          </a:xfrm>
          <a:prstGeom prst="rect">
            <a:avLst/>
          </a:prstGeom>
          <a:solidFill>
            <a:srgbClr val="F5E6DB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830"/>
              </a:lnSpc>
            </a:pPr>
            <a:r>
              <a:rPr lang="ru" sz="1400" b="1">
                <a:latin typeface="Candara"/>
              </a:rPr>
              <a:t>Исследование </a:t>
            </a:r>
            <a:r>
              <a:rPr lang="en-US" sz="1400" b="1">
                <a:latin typeface="Candara"/>
              </a:rPr>
              <a:t>PISA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95488" y="2264664"/>
            <a:ext cx="536448" cy="167640"/>
          </a:xfrm>
          <a:prstGeom prst="rect">
            <a:avLst/>
          </a:prstGeom>
          <a:solidFill>
            <a:srgbClr val="F1D6C3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002060"/>
                </a:solidFill>
                <a:latin typeface="Calibri"/>
              </a:rPr>
              <a:t>Деньги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4048" y="2590800"/>
            <a:ext cx="1825752" cy="640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500"/>
              </a:lnSpc>
            </a:pPr>
            <a:r>
              <a:rPr lang="ru" sz="450">
                <a:latin typeface="Times New Roman"/>
              </a:rPr>
              <a:t>Сообщество и гражданин сообщества (общественный)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6240" y="2667000"/>
            <a:ext cx="1880616" cy="30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292100">
              <a:lnSpc>
                <a:spcPts val="648"/>
              </a:lnSpc>
              <a:spcAft>
                <a:spcPts val="980"/>
              </a:spcAft>
            </a:pPr>
            <a:r>
              <a:rPr lang="en-US" sz="3500">
                <a:solidFill>
                  <a:srgbClr val="1D1D1D"/>
                </a:solidFill>
                <a:latin typeface="Times New Roman"/>
              </a:rPr>
              <a:t>f</a:t>
            </a:r>
            <a:r>
              <a:rPr lang="en-US" sz="450">
                <a:solidFill>
                  <a:srgbClr val="232425"/>
                </a:solidFill>
                <a:latin typeface="Times New Roman"/>
              </a:rPr>
              <a:t>— </a:t>
            </a:r>
            <a:r>
              <a:rPr lang="ru" sz="450">
                <a:solidFill>
                  <a:srgbClr val="232425"/>
                </a:solidFill>
                <a:latin typeface="Times New Roman"/>
              </a:rPr>
              <a:t>Марина, а что это </a:t>
            </a:r>
            <a:r>
              <a:rPr lang="ru" sz="450">
                <a:latin typeface="Times New Roman"/>
              </a:rPr>
              <a:t>ты </a:t>
            </a:r>
            <a:r>
              <a:rPr lang="ru" sz="450">
                <a:solidFill>
                  <a:srgbClr val="232425"/>
                </a:solidFill>
                <a:latin typeface="Times New Roman"/>
              </a:rPr>
              <a:t>рассматриваешь? — спросил Костя. - Что это за знаки такие странные?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6240" y="3032760"/>
            <a:ext cx="1453896" cy="146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624"/>
              </a:lnSpc>
            </a:pPr>
            <a:r>
              <a:rPr lang="ru" sz="450">
                <a:solidFill>
                  <a:srgbClr val="232425"/>
                </a:solidFill>
                <a:latin typeface="Times New Roman"/>
              </a:rPr>
              <a:t>— Эти знаки изображают деньги разных стран ответила Марина. — Каждый </a:t>
            </a:r>
            <a:r>
              <a:rPr lang="ru" sz="450">
                <a:latin typeface="Times New Roman"/>
              </a:rPr>
              <a:t>знак — </a:t>
            </a:r>
            <a:r>
              <a:rPr lang="ru" sz="450">
                <a:solidFill>
                  <a:srgbClr val="232425"/>
                </a:solidFill>
                <a:latin typeface="Times New Roman"/>
              </a:rPr>
              <a:t>это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3192" y="3346704"/>
            <a:ext cx="923544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002060"/>
                </a:solidFill>
                <a:latin typeface="Calibri"/>
              </a:rPr>
              <a:t>Траты Димы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5384" y="3813048"/>
            <a:ext cx="1615440" cy="1005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60"/>
              </a:lnSpc>
            </a:pPr>
            <a:r>
              <a:rPr lang="ru" sz="600">
                <a:latin typeface="Times New Roman"/>
              </a:rPr>
              <a:t>Личные траты, досуг и отдых (личностный)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41832" y="3977640"/>
            <a:ext cx="1200912" cy="1889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648"/>
              </a:lnSpc>
            </a:pPr>
            <a:r>
              <a:rPr lang="ru" sz="600">
                <a:latin typeface="Times New Roman"/>
              </a:rPr>
              <a:t>- </a:t>
            </a:r>
            <a:r>
              <a:rPr lang="ru" sz="600">
                <a:solidFill>
                  <a:srgbClr val="232425"/>
                </a:solidFill>
                <a:latin typeface="Times New Roman"/>
              </a:rPr>
              <a:t>Да </a:t>
            </a:r>
            <a:r>
              <a:rPr lang="ru" sz="600">
                <a:latin typeface="Times New Roman"/>
              </a:rPr>
              <a:t>уж, </a:t>
            </a:r>
            <a:r>
              <a:rPr lang="ru" sz="600">
                <a:solidFill>
                  <a:srgbClr val="232425"/>
                </a:solidFill>
                <a:latin typeface="Times New Roman"/>
              </a:rPr>
              <a:t>много же ты денег </a:t>
            </a:r>
            <a:r>
              <a:rPr lang="ru" sz="600">
                <a:solidFill>
                  <a:srgbClr val="464646"/>
                </a:solidFill>
                <a:latin typeface="Times New Roman"/>
              </a:rPr>
              <a:t>на </a:t>
            </a:r>
            <a:r>
              <a:rPr lang="ru" sz="600">
                <a:solidFill>
                  <a:srgbClr val="232425"/>
                </a:solidFill>
                <a:latin typeface="Times New Roman"/>
              </a:rPr>
              <a:t>себя потратил, - заметила </a:t>
            </a:r>
            <a:r>
              <a:rPr lang="ru" sz="600">
                <a:solidFill>
                  <a:srgbClr val="464646"/>
                </a:solidFill>
                <a:latin typeface="Times New Roman"/>
              </a:rPr>
              <a:t>Настя.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98192" y="3989832"/>
            <a:ext cx="67056" cy="2682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696"/>
              </a:lnSpc>
            </a:pPr>
            <a:r>
              <a:rPr lang="ru" sz="400">
                <a:latin typeface="Times New Roman"/>
              </a:rPr>
              <a:t>I</a:t>
            </a:r>
          </a:p>
          <a:p>
            <a:pPr indent="0">
              <a:lnSpc>
                <a:spcPts val="696"/>
              </a:lnSpc>
            </a:pPr>
            <a:r>
              <a:rPr lang="ru" sz="600">
                <a:latin typeface="Times New Roman"/>
              </a:rPr>
              <a:t>С</a:t>
            </a:r>
          </a:p>
          <a:p>
            <a:pPr indent="0">
              <a:lnSpc>
                <a:spcPts val="696"/>
              </a:lnSpc>
            </a:pPr>
            <a:r>
              <a:rPr lang="ru" sz="400">
                <a:latin typeface="Times New Roman"/>
              </a:rPr>
              <a:t>I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3192" y="4724400"/>
            <a:ext cx="774192" cy="1676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002060"/>
                </a:solidFill>
                <a:latin typeface="Calibri"/>
              </a:rPr>
              <a:t>Две семьи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6504432" y="2734056"/>
          <a:ext cx="2511552" cy="445008"/>
        </p:xfrm>
        <a:graphic>
          <a:graphicData uri="http://schemas.openxmlformats.org/drawingml/2006/table">
            <a:tbl>
              <a:tblPr/>
              <a:tblGrid>
                <a:gridCol w="902208"/>
                <a:gridCol w="1609344"/>
              </a:tblGrid>
              <a:tr h="91440">
                <a:tc gridSpan="2">
                  <a:txBody>
                    <a:bodyPr/>
                    <a:lstStyle/>
                    <a:p>
                      <a:pPr indent="0" algn="just">
                        <a:lnSpc>
                          <a:spcPts val="500"/>
                        </a:lnSpc>
                      </a:pP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Контекст    </a:t>
                      </a:r>
                      <a:r>
                        <a:rPr lang="ru" sz="450">
                          <a:latin typeface="Times New Roman"/>
                        </a:rPr>
                        <a:t>Личные траты, </a:t>
                      </a: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досуг </a:t>
                      </a:r>
                      <a:r>
                        <a:rPr lang="ru" sz="450">
                          <a:latin typeface="Times New Roman"/>
                        </a:rPr>
                        <a:t>и </a:t>
                      </a:r>
                      <a:r>
                        <a:rPr lang="ru" sz="450">
                          <a:solidFill>
                            <a:srgbClr val="605F5F"/>
                          </a:solidFill>
                          <a:latin typeface="Times New Roman"/>
                        </a:rPr>
                        <a:t>отдых </a:t>
                      </a: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(личностный)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500"/>
                    </a:p>
                  </a:txBody>
                  <a:tcPr marL="0" marR="0" marT="0" marB="0"/>
                </a:tc>
              </a:tr>
              <a:tr h="307848">
                <a:tc>
                  <a:txBody>
                    <a:bodyPr/>
                    <a:lstStyle/>
                    <a:p>
                      <a:pPr indent="0">
                        <a:lnSpc>
                          <a:spcPts val="500"/>
                        </a:lnSpc>
                      </a:pP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Содержание </a:t>
                      </a:r>
                      <a:r>
                        <a:rPr lang="ru" sz="450">
                          <a:solidFill>
                            <a:srgbClr val="464646"/>
                          </a:solidFill>
                          <a:latin typeface="Times New Roman"/>
                        </a:rPr>
                        <a:t>ситуации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indent="0">
                        <a:lnSpc>
                          <a:spcPts val="576"/>
                        </a:lnSpc>
                      </a:pP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Сева пришел в магазин за покупками. Подойдя </a:t>
                      </a:r>
                      <a:r>
                        <a:rPr lang="ru" sz="450">
                          <a:latin typeface="Times New Roman"/>
                        </a:rPr>
                        <a:t>к </a:t>
                      </a: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кассе торгового центра, </a:t>
                      </a:r>
                      <a:r>
                        <a:rPr lang="ru" sz="450">
                          <a:solidFill>
                            <a:srgbClr val="605F5F"/>
                          </a:solidFill>
                          <a:latin typeface="Times New Roman"/>
                        </a:rPr>
                        <a:t>он встретил своего </a:t>
                      </a: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одноклассника Борю и </a:t>
                      </a:r>
                      <a:r>
                        <a:rPr lang="ru" sz="450">
                          <a:latin typeface="Times New Roman"/>
                        </a:rPr>
                        <a:t>его </a:t>
                      </a:r>
                      <a:r>
                        <a:rPr lang="ru" sz="450">
                          <a:solidFill>
                            <a:srgbClr val="605F5F"/>
                          </a:solidFill>
                          <a:latin typeface="Times New Roman"/>
                        </a:rPr>
                        <a:t>папу.</a:t>
                      </a:r>
                    </a:p>
                  </a:txBody>
                  <a:tcPr marL="0" marR="0" marT="0" marB="0"/>
                </a:tc>
              </a:tr>
              <a:tr h="42672">
                <a:tc>
                  <a:txBody>
                    <a:bodyPr/>
                    <a:lstStyle/>
                    <a:p>
                      <a:endParaRPr sz="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7363968" y="3346704"/>
            <a:ext cx="1210056" cy="146304"/>
          </a:xfrm>
          <a:prstGeom prst="rect">
            <a:avLst/>
          </a:prstGeom>
          <a:solidFill>
            <a:srgbClr val="F1D6C3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002060"/>
                </a:solidFill>
                <a:latin typeface="Calibri"/>
              </a:rPr>
              <a:t>Сашина копилка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6522720" y="3736848"/>
          <a:ext cx="2490216" cy="451104"/>
        </p:xfrm>
        <a:graphic>
          <a:graphicData uri="http://schemas.openxmlformats.org/drawingml/2006/table">
            <a:tbl>
              <a:tblPr/>
              <a:tblGrid>
                <a:gridCol w="780288"/>
                <a:gridCol w="1709928"/>
              </a:tblGrid>
              <a:tr h="185928">
                <a:tc>
                  <a:txBody>
                    <a:bodyPr/>
                    <a:lstStyle/>
                    <a:p>
                      <a:pPr indent="0">
                        <a:lnSpc>
                          <a:spcPts val="500"/>
                        </a:lnSpc>
                      </a:pP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Контекст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20700" indent="0">
                        <a:lnSpc>
                          <a:spcPts val="624"/>
                        </a:lnSpc>
                      </a:pPr>
                      <a:r>
                        <a:rPr lang="ru" sz="400">
                          <a:latin typeface="Times New Roman"/>
                        </a:rPr>
                        <a:t>Сообщество </a:t>
                      </a:r>
                      <a:r>
                        <a:rPr lang="ru" sz="450">
                          <a:latin typeface="Times New Roman"/>
                        </a:rPr>
                        <a:t>и гражданин сообщества (о б шест вен ный).</a:t>
                      </a:r>
                    </a:p>
                  </a:txBody>
                  <a:tcPr marL="0" marR="0" marT="0" marB="0" anchor="b"/>
                </a:tc>
              </a:tr>
              <a:tr h="265176">
                <a:tc>
                  <a:txBody>
                    <a:bodyPr/>
                    <a:lstStyle/>
                    <a:p>
                      <a:pPr indent="0">
                        <a:lnSpc>
                          <a:spcPts val="500"/>
                        </a:lnSpc>
                      </a:pP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Содержание ситуации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0" indent="0" algn="just">
                        <a:lnSpc>
                          <a:spcPts val="600"/>
                        </a:lnSpc>
                      </a:pP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Саша достал копилку, чтобы положить </a:t>
                      </a:r>
                      <a:r>
                        <a:rPr lang="ru" sz="450">
                          <a:solidFill>
                            <a:srgbClr val="464646"/>
                          </a:solidFill>
                          <a:latin typeface="Times New Roman"/>
                        </a:rPr>
                        <a:t>туда </a:t>
                      </a: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1000 рублей, которые ему подарили на </a:t>
                      </a:r>
                      <a:r>
                        <a:rPr lang="ru" sz="450">
                          <a:latin typeface="Times New Roman"/>
                        </a:rPr>
                        <a:t>день </a:t>
                      </a: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рождения. Банкнота </a:t>
                      </a:r>
                      <a:r>
                        <a:rPr lang="ru" sz="450">
                          <a:solidFill>
                            <a:srgbClr val="464646"/>
                          </a:solidFill>
                          <a:latin typeface="Times New Roman"/>
                        </a:rPr>
                        <a:t>была новенькая, л Саша </a:t>
                      </a: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начал ее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6464808" y="4846320"/>
            <a:ext cx="1877568" cy="167640"/>
          </a:xfrm>
          <a:prstGeom prst="rect">
            <a:avLst/>
          </a:prstGeom>
          <a:solidFill>
            <a:srgbClr val="F1D6C3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002060"/>
                </a:solidFill>
                <a:latin typeface="Calibri"/>
              </a:rPr>
              <a:t>Рациональное поведение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541008" y="5257800"/>
          <a:ext cx="2426208" cy="451104"/>
        </p:xfrm>
        <a:graphic>
          <a:graphicData uri="http://schemas.openxmlformats.org/drawingml/2006/table">
            <a:tbl>
              <a:tblPr/>
              <a:tblGrid>
                <a:gridCol w="969264"/>
                <a:gridCol w="1456944"/>
              </a:tblGrid>
              <a:tr h="76200">
                <a:tc>
                  <a:txBody>
                    <a:bodyPr/>
                    <a:lstStyle/>
                    <a:p>
                      <a:pPr indent="0">
                        <a:lnSpc>
                          <a:spcPts val="500"/>
                        </a:lnSpc>
                      </a:pP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Контекст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500"/>
                        </a:lnSpc>
                      </a:pPr>
                      <a:r>
                        <a:rPr lang="ru" sz="450">
                          <a:latin typeface="Times New Roman"/>
                        </a:rPr>
                        <a:t>Дом н семья (домашний и семейный)</a:t>
                      </a:r>
                    </a:p>
                  </a:txBody>
                  <a:tcPr marL="0" marR="0" marT="0" marB="0" anchor="b"/>
                </a:tc>
              </a:tr>
              <a:tr h="374904">
                <a:tc>
                  <a:txBody>
                    <a:bodyPr/>
                    <a:lstStyle/>
                    <a:p>
                      <a:pPr indent="0">
                        <a:lnSpc>
                          <a:spcPts val="500"/>
                        </a:lnSpc>
                      </a:pP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Общая </a:t>
                      </a:r>
                      <a:r>
                        <a:rPr lang="ru" sz="450">
                          <a:solidFill>
                            <a:srgbClr val="464646"/>
                          </a:solidFill>
                          <a:latin typeface="Times New Roman"/>
                        </a:rPr>
                        <a:t>ситуация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672"/>
                        </a:lnSpc>
                      </a:pP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Молодожены Ирина и </a:t>
                      </a:r>
                      <a:r>
                        <a:rPr lang="ru" sz="450">
                          <a:latin typeface="Times New Roman"/>
                        </a:rPr>
                        <a:t>Геннадий </a:t>
                      </a: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составили список расходов </a:t>
                      </a:r>
                      <a:r>
                        <a:rPr lang="ru" sz="450">
                          <a:solidFill>
                            <a:srgbClr val="464646"/>
                          </a:solidFill>
                          <a:latin typeface="Times New Roman"/>
                        </a:rPr>
                        <a:t>на январь. </a:t>
                      </a:r>
                      <a:r>
                        <a:rPr lang="ru" sz="450">
                          <a:latin typeface="Times New Roman"/>
                        </a:rPr>
                        <a:t>Их </a:t>
                      </a: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доход в </a:t>
                      </a:r>
                      <a:r>
                        <a:rPr lang="ru" sz="450">
                          <a:solidFill>
                            <a:srgbClr val="464646"/>
                          </a:solidFill>
                          <a:latin typeface="Times New Roman"/>
                        </a:rPr>
                        <a:t>этом </a:t>
                      </a:r>
                      <a:r>
                        <a:rPr lang="ru" sz="450">
                          <a:solidFill>
                            <a:srgbClr val="605F5F"/>
                          </a:solidFill>
                          <a:latin typeface="Times New Roman"/>
                        </a:rPr>
                        <a:t>месяце </a:t>
                      </a:r>
                      <a:r>
                        <a:rPr lang="ru" sz="450">
                          <a:latin typeface="Times New Roman"/>
                        </a:rPr>
                        <a:t>составил </a:t>
                      </a:r>
                      <a:r>
                        <a:rPr lang="ru" sz="450">
                          <a:solidFill>
                            <a:srgbClr val="605F5F"/>
                          </a:solidFill>
                          <a:latin typeface="Times New Roman"/>
                        </a:rPr>
                        <a:t>45 </a:t>
                      </a:r>
                      <a:r>
                        <a:rPr lang="ru" sz="450">
                          <a:solidFill>
                            <a:srgbClr val="464646"/>
                          </a:solidFill>
                          <a:latin typeface="Times New Roman"/>
                        </a:rPr>
                        <a:t>000 рублей, и </a:t>
                      </a:r>
                      <a:r>
                        <a:rPr lang="ru" sz="450">
                          <a:latin typeface="Times New Roman"/>
                        </a:rPr>
                        <a:t>эта </a:t>
                      </a:r>
                      <a:r>
                        <a:rPr lang="ru" sz="450">
                          <a:solidFill>
                            <a:srgbClr val="464646"/>
                          </a:solidFill>
                          <a:latin typeface="Times New Roman"/>
                        </a:rPr>
                        <a:t>деньги </a:t>
                      </a: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они положили на банковскую </a:t>
                      </a:r>
                      <a:r>
                        <a:rPr lang="ru" sz="450">
                          <a:solidFill>
                            <a:srgbClr val="464646"/>
                          </a:solidFill>
                          <a:latin typeface="Times New Roman"/>
                        </a:rPr>
                        <a:t>карту </a:t>
                      </a:r>
                      <a:r>
                        <a:rPr lang="ru" sz="450">
                          <a:solidFill>
                            <a:srgbClr val="232425"/>
                          </a:solidFill>
                          <a:latin typeface="Times New Roman"/>
                        </a:rPr>
                        <a:t>Ирины.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1048512"/>
            <a:ext cx="8698992" cy="33893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360" y="219456"/>
            <a:ext cx="91440" cy="91440"/>
          </a:xfrm>
          <a:prstGeom prst="rect">
            <a:avLst/>
          </a:prstGeom>
          <a:solidFill>
            <a:srgbClr val="0695E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90"/>
              </a:lnSpc>
            </a:pPr>
            <a:r>
              <a:rPr lang="ru" sz="900" b="1" i="1">
                <a:solidFill>
                  <a:srgbClr val="0494E0"/>
                </a:solidFill>
                <a:latin typeface="Tahoma"/>
              </a:rPr>
              <a:t>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3473" y="5263896"/>
            <a:ext cx="5896319" cy="725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024"/>
              </a:lnSpc>
            </a:pPr>
            <a:r>
              <a:rPr lang="ru" sz="2500" b="1" dirty="0">
                <a:solidFill>
                  <a:srgbClr val="294790"/>
                </a:solidFill>
                <a:latin typeface="Times New Roman"/>
              </a:rPr>
              <a:t>Спасибо за внимание и сотрудничество!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8408" y="362712"/>
            <a:ext cx="7129272" cy="8260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880"/>
              </a:lnSpc>
              <a:spcAft>
                <a:spcPts val="1120"/>
              </a:spcAft>
            </a:pPr>
            <a:r>
              <a:rPr lang="ru" sz="2500" b="1">
                <a:solidFill>
                  <a:srgbClr val="C00000"/>
                </a:solidFill>
                <a:latin typeface="Times New Roman"/>
              </a:rPr>
              <a:t>Приказ Министерства образования и науки РФ </a:t>
            </a:r>
            <a:r>
              <a:rPr lang="ru" sz="2500" b="1">
                <a:solidFill>
                  <a:srgbClr val="901D2F"/>
                </a:solidFill>
                <a:latin typeface="Times New Roman"/>
              </a:rPr>
              <a:t>^^^^^о</a:t>
            </a:r>
            <a:r>
              <a:rPr lang="ru" sz="2500" b="1">
                <a:solidFill>
                  <a:srgbClr val="C00000"/>
                </a:solidFill>
                <a:latin typeface="Times New Roman"/>
              </a:rPr>
              <a:t>т</a:t>
            </a:r>
            <a:r>
              <a:rPr lang="ru" sz="2500" b="1">
                <a:solidFill>
                  <a:srgbClr val="901D2F"/>
                </a:solidFill>
                <a:latin typeface="Times New Roman"/>
              </a:rPr>
              <a:t>1</a:t>
            </a:r>
            <a:r>
              <a:rPr lang="ru" sz="2500" b="1">
                <a:solidFill>
                  <a:srgbClr val="C00000"/>
                </a:solidFill>
                <a:latin typeface="Times New Roman"/>
              </a:rPr>
              <a:t>5</a:t>
            </a:r>
            <a:r>
              <a:rPr lang="ru" sz="2500" b="1">
                <a:solidFill>
                  <a:srgbClr val="901D2F"/>
                </a:solidFill>
                <a:latin typeface="Times New Roman"/>
              </a:rPr>
              <a:t>д</a:t>
            </a:r>
            <a:r>
              <a:rPr lang="ru" sz="2500" b="1">
                <a:solidFill>
                  <a:srgbClr val="C00000"/>
                </a:solidFill>
                <a:latin typeface="Times New Roman"/>
              </a:rPr>
              <a:t>екабря</a:t>
            </a:r>
            <a:r>
              <a:rPr lang="ru" sz="2500" b="1">
                <a:solidFill>
                  <a:srgbClr val="901D2F"/>
                </a:solidFill>
                <a:latin typeface="Times New Roman"/>
              </a:rPr>
              <a:t>2</a:t>
            </a:r>
            <a:r>
              <a:rPr lang="ru" sz="2500" b="1">
                <a:solidFill>
                  <a:srgbClr val="C00000"/>
                </a:solidFill>
                <a:latin typeface="Times New Roman"/>
              </a:rPr>
              <a:t>016</a:t>
            </a:r>
            <a:r>
              <a:rPr lang="ru" sz="2500" b="1">
                <a:solidFill>
                  <a:srgbClr val="901D2F"/>
                </a:solidFill>
                <a:latin typeface="Times New Roman"/>
              </a:rPr>
              <a:t>п</a:t>
            </a:r>
            <a:r>
              <a:rPr lang="ru" sz="2500" b="1">
                <a:solidFill>
                  <a:srgbClr val="C00000"/>
                </a:solidFill>
                <a:latin typeface="Times New Roman"/>
              </a:rPr>
              <a:t>№</a:t>
            </a:r>
            <a:r>
              <a:rPr lang="ru" sz="2500" b="1">
                <a:solidFill>
                  <a:srgbClr val="901D2F"/>
                </a:solidFill>
                <a:latin typeface="Times New Roman"/>
              </a:rPr>
              <a:t>1</a:t>
            </a:r>
            <a:r>
              <a:rPr lang="ru" sz="2500" b="1">
                <a:solidFill>
                  <a:srgbClr val="C00000"/>
                </a:solidFill>
                <a:latin typeface="Times New Roman"/>
              </a:rPr>
              <a:t>59</a:t>
            </a:r>
            <a:r>
              <a:rPr lang="ru" sz="2500" b="1">
                <a:solidFill>
                  <a:srgbClr val="901D2F"/>
                </a:solidFill>
                <a:latin typeface="Times New Roman"/>
              </a:rPr>
              <a:t>^^^^^^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9560" y="1325880"/>
            <a:ext cx="8485632" cy="1959864"/>
          </a:xfrm>
          <a:prstGeom prst="rect">
            <a:avLst/>
          </a:prstGeom>
          <a:solidFill>
            <a:srgbClr val="012060"/>
          </a:solidFill>
        </p:spPr>
        <p:txBody>
          <a:bodyPr lIns="0" tIns="0" rIns="0" bIns="0">
            <a:noAutofit/>
          </a:bodyPr>
          <a:lstStyle/>
          <a:p>
            <a:pPr indent="952500">
              <a:lnSpc>
                <a:spcPts val="2640"/>
              </a:lnSpc>
              <a:spcBef>
                <a:spcPts val="1120"/>
              </a:spcBef>
              <a:spcAft>
                <a:spcPts val="1120"/>
              </a:spcAft>
            </a:pPr>
            <a:r>
              <a:rPr lang="ru" sz="2000" b="1">
                <a:solidFill>
                  <a:srgbClr val="FFFFFF"/>
                </a:solidFill>
                <a:latin typeface="Times New Roman"/>
              </a:rPr>
              <a:t>”Об утверждении Комплекса мер, направленных на систематическое обновление содержания общего образования на основе результатов мониторинговых исследований и с учетом современных достижений науки и технологий, изменений запросов учащихся и общества, ориентированности на применение знаний, _умений и навыков в реальных жизненных условиях”_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8176" y="3511296"/>
            <a:ext cx="6614160" cy="670560"/>
          </a:xfrm>
          <a:prstGeom prst="rect">
            <a:avLst/>
          </a:prstGeom>
          <a:solidFill>
            <a:srgbClr val="FE0000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64"/>
              </a:lnSpc>
              <a:spcBef>
                <a:spcPts val="1120"/>
              </a:spcBef>
            </a:pPr>
            <a:r>
              <a:rPr lang="ru" sz="2300" b="1">
                <a:solidFill>
                  <a:srgbClr val="FFFFFF"/>
                </a:solidFill>
                <a:latin typeface="Calibri"/>
              </a:rPr>
              <a:t>Основными ориентирами для оценки качества общего образования в России служат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7504" y="4218432"/>
            <a:ext cx="493776" cy="4389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000">
                <a:solidFill>
                  <a:srgbClr val="C00000"/>
                </a:solidFill>
                <a:latin typeface="Times New Roman"/>
              </a:rPr>
              <a:t>31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30112" y="4218432"/>
            <a:ext cx="499872" cy="4450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320"/>
              </a:lnSpc>
            </a:pPr>
            <a:r>
              <a:rPr lang="ru" sz="3900" b="1">
                <a:solidFill>
                  <a:srgbClr val="C00000"/>
                </a:solidFill>
                <a:latin typeface="Times New Roman"/>
              </a:rPr>
              <a:t>31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344" y="4678680"/>
            <a:ext cx="4139184" cy="2090928"/>
          </a:xfrm>
          <a:prstGeom prst="rect">
            <a:avLst/>
          </a:prstGeom>
          <a:solidFill>
            <a:srgbClr val="4FB9F4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ru" sz="2000" b="1">
                <a:solidFill>
                  <a:srgbClr val="002060"/>
                </a:solidFill>
                <a:latin typeface="Times New Roman"/>
              </a:rPr>
              <a:t>Национальные стандарты -планируемые образовательные результаты, заданные в Федеральных государственных образовательных стандартах общего образования (по уровням образования)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2520" y="4681728"/>
            <a:ext cx="3825240" cy="2090928"/>
          </a:xfrm>
          <a:prstGeom prst="rect">
            <a:avLst/>
          </a:prstGeom>
          <a:solidFill>
            <a:srgbClr val="80CCFD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ru" sz="2000" b="1">
                <a:solidFill>
                  <a:srgbClr val="002060"/>
                </a:solidFill>
                <a:latin typeface="Times New Roman"/>
              </a:rPr>
              <a:t>Международные стандарты -образовательные результаты, заданные в международных документах («Навыки 21 века» и концептуальная рамка образовательных результатов ОЭСР 2030)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05672" y="4623816"/>
            <a:ext cx="179832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770"/>
              </a:lnSpc>
            </a:pPr>
            <a:r>
              <a:rPr lang="ru" sz="2500" b="1">
                <a:solidFill>
                  <a:srgbClr val="31B5FD"/>
                </a:solidFill>
                <a:latin typeface="Times New Roman"/>
              </a:rPr>
              <a:t>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225552"/>
            <a:ext cx="8714232" cy="2907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6376"/>
            <a:ext cx="9144000" cy="8016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880" y="4709160"/>
            <a:ext cx="8720328" cy="1286256"/>
          </a:xfrm>
          <a:prstGeom prst="rect">
            <a:avLst/>
          </a:prstGeom>
          <a:solidFill>
            <a:srgbClr val="D6F0FF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640"/>
              </a:lnSpc>
            </a:pPr>
            <a:r>
              <a:rPr lang="ru" sz="2000" b="1">
                <a:solidFill>
                  <a:srgbClr val="002060"/>
                </a:solidFill>
                <a:latin typeface="Times New Roman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784" y="3377184"/>
            <a:ext cx="8717280" cy="1039368"/>
          </a:xfrm>
          <a:prstGeom prst="rect">
            <a:avLst/>
          </a:prstGeom>
          <a:solidFill>
            <a:srgbClr val="D6F0FF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880"/>
              </a:lnSpc>
              <a:spcBef>
                <a:spcPts val="1400"/>
              </a:spcBef>
              <a:spcAft>
                <a:spcPts val="2030"/>
              </a:spcAft>
            </a:pPr>
            <a:r>
              <a:rPr lang="ru" sz="2300">
                <a:solidFill>
                  <a:srgbClr val="002060"/>
                </a:solidFill>
                <a:latin typeface="Times New Roman"/>
              </a:rPr>
  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65904" y="493776"/>
            <a:ext cx="4059936" cy="3474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990"/>
              </a:lnSpc>
            </a:pPr>
            <a:r>
              <a:rPr lang="ru" sz="2700" b="1" i="1">
                <a:solidFill>
                  <a:srgbClr val="FFFFFF"/>
                </a:solidFill>
                <a:latin typeface="Times New Roman"/>
              </a:rPr>
              <a:t>Актуальность проблемы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0184" y="1819656"/>
            <a:ext cx="4133088" cy="1109472"/>
          </a:xfrm>
          <a:prstGeom prst="rect">
            <a:avLst/>
          </a:prstGeom>
          <a:solidFill>
            <a:srgbClr val="FCD48C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336"/>
              </a:lnSpc>
              <a:spcAft>
                <a:spcPts val="1400"/>
              </a:spcAft>
            </a:pPr>
            <a:r>
              <a:rPr lang="ru" sz="3100" b="1">
                <a:solidFill>
                  <a:srgbClr val="C00000"/>
                </a:solidFill>
                <a:latin typeface="Calibri"/>
              </a:rPr>
              <a:t>Указ Президента Российской Федерации №204 от 07.05.2018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6384" y="637032"/>
            <a:ext cx="3998976" cy="353568"/>
          </a:xfrm>
          <a:prstGeom prst="rect">
            <a:avLst/>
          </a:prstGeom>
          <a:solidFill>
            <a:srgbClr val="2BA3E6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990"/>
              </a:lnSpc>
            </a:pPr>
            <a:r>
              <a:rPr lang="ru" sz="2700" b="1" i="1">
                <a:solidFill>
                  <a:srgbClr val="FFFFFF"/>
                </a:solidFill>
                <a:latin typeface="Times New Roman"/>
              </a:rPr>
              <a:t>Актуальность проблемы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1896" y="1551432"/>
            <a:ext cx="7668768" cy="4629912"/>
          </a:xfrm>
          <a:prstGeom prst="rect">
            <a:avLst/>
          </a:prstGeom>
          <a:solidFill>
            <a:srgbClr val="F8C76B"/>
          </a:solidFill>
        </p:spPr>
        <p:txBody>
          <a:bodyPr lIns="0" tIns="0" rIns="0" bIns="0">
            <a:noAutofit/>
          </a:bodyPr>
          <a:lstStyle/>
          <a:p>
            <a:pPr indent="215900">
              <a:lnSpc>
                <a:spcPts val="3360"/>
              </a:lnSpc>
              <a:spcAft>
                <a:spcPts val="420"/>
              </a:spcAft>
            </a:pPr>
            <a:r>
              <a:rPr lang="ru" sz="2500" b="1">
                <a:solidFill>
                  <a:srgbClr val="002060"/>
                </a:solidFill>
                <a:latin typeface="Times New Roman"/>
              </a:rPr>
              <a:t>Всероссийское совещание региональных министров 28 июня 2019 года - первые результаты проекта «Мониторинг формирования функциональной грамотности».</a:t>
            </a:r>
          </a:p>
          <a:p>
            <a:pPr marR="588264" indent="0">
              <a:lnSpc>
                <a:spcPts val="3360"/>
              </a:lnSpc>
            </a:pPr>
            <a:r>
              <a:rPr lang="ru" sz="2500" b="1">
                <a:solidFill>
                  <a:srgbClr val="002060"/>
                </a:solidFill>
                <a:latin typeface="Times New Roman"/>
              </a:rPr>
              <a:t>2020 год - начинает проводиться оценка сформированности функциональной грамотности школьников на основе национального инструментария, разработанного специалистами ФГБНУ «Институт стратегии развития образования РАО».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56" y="1414272"/>
            <a:ext cx="7638288" cy="3883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291584"/>
            <a:ext cx="2871216" cy="23835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008" y="426720"/>
            <a:ext cx="8278368" cy="505968"/>
          </a:xfrm>
          <a:prstGeom prst="rect">
            <a:avLst/>
          </a:prstGeom>
          <a:solidFill>
            <a:srgbClr val="0695E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880"/>
              </a:lnSpc>
            </a:pPr>
            <a:r>
              <a:rPr lang="ru" sz="3500" b="1">
                <a:solidFill>
                  <a:srgbClr val="C00000"/>
                </a:solidFill>
                <a:latin typeface="Times New Roman"/>
              </a:rPr>
              <a:t>Понятие функциональной грамотности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6176" y="1298448"/>
            <a:ext cx="1993392" cy="512064"/>
          </a:xfrm>
          <a:prstGeom prst="rect">
            <a:avLst/>
          </a:prstGeom>
          <a:solidFill>
            <a:srgbClr val="4FB9F4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880"/>
              </a:lnSpc>
            </a:pPr>
            <a:r>
              <a:rPr lang="ru" sz="3500" b="1">
                <a:solidFill>
                  <a:srgbClr val="002060"/>
                </a:solidFill>
                <a:latin typeface="Times New Roman"/>
              </a:rPr>
              <a:t>Культура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1144" y="2648712"/>
            <a:ext cx="2633472" cy="4023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880"/>
              </a:lnSpc>
              <a:spcAft>
                <a:spcPts val="770"/>
              </a:spcAft>
            </a:pPr>
            <a:r>
              <a:rPr lang="ru" sz="3500" b="1">
                <a:solidFill>
                  <a:srgbClr val="002060"/>
                </a:solidFill>
                <a:latin typeface="Times New Roman"/>
              </a:rPr>
              <a:t>Грамотность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6936" y="3294888"/>
            <a:ext cx="353568" cy="3078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2990"/>
              </a:lnSpc>
            </a:pPr>
            <a:r>
              <a:rPr lang="ru" sz="2700" b="1" i="1">
                <a:solidFill>
                  <a:srgbClr val="2E9BF8"/>
                </a:solidFill>
                <a:latin typeface="Times New Roman"/>
              </a:rPr>
              <a:t>Ш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5360" y="3291840"/>
            <a:ext cx="3419856" cy="3413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880"/>
              </a:lnSpc>
            </a:pPr>
            <a:r>
              <a:rPr lang="ru" sz="3500" b="1">
                <a:solidFill>
                  <a:srgbClr val="002060"/>
                </a:solidFill>
                <a:latin typeface="Times New Roman"/>
              </a:rPr>
              <a:t>Компетентность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4511040"/>
            <a:ext cx="3675888" cy="4693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880"/>
              </a:lnSpc>
            </a:pPr>
            <a:r>
              <a:rPr lang="ru" sz="3500" b="1">
                <a:solidFill>
                  <a:srgbClr val="002060"/>
                </a:solidFill>
                <a:latin typeface="Times New Roman"/>
              </a:rPr>
              <a:t>Осведомлённость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240792"/>
            <a:ext cx="8692896" cy="1694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" y="4945789"/>
            <a:ext cx="8266176" cy="1682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4048" y="1901952"/>
            <a:ext cx="8299704" cy="33101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360"/>
              </a:lnSpc>
            </a:pPr>
            <a:r>
              <a:rPr lang="ru" sz="2500" b="1" dirty="0">
                <a:solidFill>
                  <a:srgbClr val="C00000"/>
                </a:solidFill>
                <a:latin typeface="Times New Roman"/>
              </a:rPr>
              <a:t>В соответствии с требованиями ФГОС ОО так и не смогли:</a:t>
            </a:r>
          </a:p>
          <a:p>
            <a:pPr marL="482600" indent="-482600">
              <a:lnSpc>
                <a:spcPts val="3360"/>
              </a:lnSpc>
            </a:pPr>
            <a:r>
              <a:rPr lang="ru" sz="2500" b="1" dirty="0">
                <a:solidFill>
                  <a:srgbClr val="002060"/>
                </a:solidFill>
                <a:latin typeface="Times New Roman"/>
              </a:rPr>
              <a:t>-    обновить содержание образования — интегрировать предметные и метапредметные знания и умения (универсальные учебные действия);</a:t>
            </a:r>
          </a:p>
          <a:p>
            <a:pPr marL="482600" indent="-482600">
              <a:lnSpc>
                <a:spcPts val="3216"/>
              </a:lnSpc>
            </a:pPr>
            <a:r>
              <a:rPr lang="ru" sz="2500" b="1" dirty="0">
                <a:solidFill>
                  <a:srgbClr val="002060"/>
                </a:solidFill>
                <a:latin typeface="Times New Roman"/>
              </a:rPr>
              <a:t>-    овладеть современными образовательными </a:t>
            </a:r>
            <a:r>
              <a:rPr lang="ru" sz="2300" dirty="0">
                <a:solidFill>
                  <a:srgbClr val="002060"/>
                </a:solidFill>
                <a:latin typeface="Times New Roman"/>
              </a:rPr>
              <a:t>технологиями леятельностного типа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26920"/>
            <a:ext cx="926592" cy="3764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8776" y="256032"/>
            <a:ext cx="6028944" cy="719328"/>
          </a:xfrm>
          <a:prstGeom prst="rect">
            <a:avLst/>
          </a:prstGeom>
          <a:solidFill>
            <a:srgbClr val="C5E4F7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544"/>
              </a:lnSpc>
              <a:spcAft>
                <a:spcPts val="2520"/>
              </a:spcAft>
            </a:pPr>
            <a:r>
              <a:rPr lang="ru" sz="2300" dirty="0">
                <a:solidFill>
                  <a:srgbClr val="294790"/>
                </a:solidFill>
                <a:latin typeface="Times New Roman"/>
              </a:rPr>
              <a:t>Российские и международные образовательные </a:t>
            </a:r>
            <a:r>
              <a:rPr lang="ru" sz="2300" dirty="0" smtClean="0">
                <a:solidFill>
                  <a:srgbClr val="294790"/>
                </a:solidFill>
                <a:latin typeface="Times New Roman"/>
              </a:rPr>
              <a:t>стандарты</a:t>
            </a:r>
            <a:r>
              <a:rPr lang="ru" sz="2300" dirty="0">
                <a:solidFill>
                  <a:srgbClr val="294790"/>
                </a:solidFill>
                <a:latin typeface="Times New Roman"/>
              </a:rPr>
              <a:t>: НАВЫКИ XXI ВЕКА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3456" y="1414272"/>
            <a:ext cx="2279904" cy="1335024"/>
          </a:xfrm>
          <a:prstGeom prst="rect">
            <a:avLst/>
          </a:prstGeom>
          <a:solidFill>
            <a:srgbClr val="E9F3FF"/>
          </a:solidFill>
        </p:spPr>
        <p:txBody>
          <a:bodyPr lIns="0" tIns="0" rIns="0" bIns="0">
            <a:noAutofit/>
          </a:bodyPr>
          <a:lstStyle/>
          <a:p>
            <a:pPr marL="241300" indent="0">
              <a:lnSpc>
                <a:spcPts val="2160"/>
              </a:lnSpc>
            </a:pPr>
            <a:r>
              <a:rPr lang="ru" sz="1700" b="1">
                <a:solidFill>
                  <a:srgbClr val="C00000"/>
                </a:solidFill>
                <a:latin typeface="Times New Roman"/>
              </a:rPr>
              <a:t>Базовые навыки.</a:t>
            </a:r>
          </a:p>
          <a:p>
            <a:pPr indent="406400">
              <a:lnSpc>
                <a:spcPts val="2160"/>
              </a:lnSpc>
            </a:pPr>
            <a:r>
              <a:rPr lang="ru" sz="1700" b="1">
                <a:latin typeface="Times New Roman"/>
              </a:rPr>
              <a:t>Как учащиеся применяют базовые навыки для решения повседневных задач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0416" y="1408176"/>
            <a:ext cx="3840480" cy="1450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  <a:spcBef>
                <a:spcPts val="2520"/>
              </a:spcBef>
            </a:pPr>
            <a:r>
              <a:rPr lang="ru" sz="1600">
                <a:solidFill>
                  <a:srgbClr val="002060"/>
                </a:solidFill>
                <a:latin typeface="Times New Roman"/>
              </a:rPr>
              <a:t>1.    Навыки чтения и письма</a:t>
            </a:r>
          </a:p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imes New Roman"/>
              </a:rPr>
              <a:t>2.    Математическая грамотность</a:t>
            </a:r>
          </a:p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imes New Roman"/>
              </a:rPr>
              <a:t>3.    Естественнонаучная грамотность</a:t>
            </a:r>
          </a:p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imes New Roman"/>
              </a:rPr>
              <a:t>4.    ИКТ-грамотность</a:t>
            </a:r>
          </a:p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imes New Roman"/>
              </a:rPr>
              <a:t>5.    Финансовая грамотность</a:t>
            </a:r>
          </a:p>
          <a:p>
            <a:pPr indent="0">
              <a:lnSpc>
                <a:spcPts val="1920"/>
              </a:lnSpc>
              <a:spcAft>
                <a:spcPts val="1050"/>
              </a:spcAft>
            </a:pPr>
            <a:r>
              <a:rPr lang="ru" sz="1600">
                <a:solidFill>
                  <a:srgbClr val="002060"/>
                </a:solidFill>
                <a:latin typeface="Times New Roman"/>
              </a:rPr>
              <a:t>6.    Культурная и гражданская грамотность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6128" y="3066288"/>
            <a:ext cx="2115312" cy="3072384"/>
          </a:xfrm>
          <a:prstGeom prst="rect">
            <a:avLst/>
          </a:prstGeom>
          <a:solidFill>
            <a:srgbClr val="E9F3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  <a:spcAft>
                <a:spcPts val="1890"/>
              </a:spcAft>
            </a:pPr>
            <a:r>
              <a:rPr lang="ru" sz="1700" b="1">
                <a:solidFill>
                  <a:srgbClr val="C00000"/>
                </a:solidFill>
                <a:latin typeface="Times New Roman"/>
              </a:rPr>
              <a:t>Компетенции. </a:t>
            </a:r>
            <a:r>
              <a:rPr lang="ru" sz="1700" b="1">
                <a:latin typeface="Times New Roman"/>
              </a:rPr>
              <a:t>Как учащиеся решают более сложные задачи</a:t>
            </a:r>
          </a:p>
          <a:p>
            <a:pPr indent="0" algn="ctr">
              <a:lnSpc>
                <a:spcPts val="2160"/>
              </a:lnSpc>
            </a:pPr>
            <a:r>
              <a:rPr lang="ru" sz="1700" b="1">
                <a:solidFill>
                  <a:srgbClr val="C00000"/>
                </a:solidFill>
                <a:latin typeface="Times New Roman"/>
              </a:rPr>
              <a:t>Личностные</a:t>
            </a:r>
          </a:p>
          <a:p>
            <a:pPr indent="0" algn="ctr">
              <a:lnSpc>
                <a:spcPts val="2160"/>
              </a:lnSpc>
            </a:pPr>
            <a:r>
              <a:rPr lang="ru" sz="1700" b="1">
                <a:solidFill>
                  <a:srgbClr val="C00000"/>
                </a:solidFill>
                <a:latin typeface="Times New Roman"/>
              </a:rPr>
              <a:t>качества.</a:t>
            </a:r>
          </a:p>
          <a:p>
            <a:pPr indent="0" algn="ctr">
              <a:lnSpc>
                <a:spcPts val="2160"/>
              </a:lnSpc>
            </a:pPr>
            <a:r>
              <a:rPr lang="ru" sz="1700" b="1">
                <a:latin typeface="Times New Roman"/>
              </a:rPr>
              <a:t>Как учащиеся справляются с изменениями окружающей среды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6512" y="3060192"/>
            <a:ext cx="3834384" cy="969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  <a:spcBef>
                <a:spcPts val="1050"/>
              </a:spcBef>
            </a:pPr>
            <a:r>
              <a:rPr lang="ru" sz="1600">
                <a:solidFill>
                  <a:srgbClr val="002060"/>
                </a:solidFill>
                <a:latin typeface="Times New Roman"/>
              </a:rPr>
              <a:t>7.    Критическое мышление/решение задач</a:t>
            </a:r>
          </a:p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imes New Roman"/>
              </a:rPr>
              <a:t>8.    Креативность</a:t>
            </a:r>
          </a:p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imes New Roman"/>
              </a:rPr>
              <a:t>9.    Умение общаться</a:t>
            </a:r>
          </a:p>
          <a:p>
            <a:pPr indent="0">
              <a:lnSpc>
                <a:spcPts val="1920"/>
              </a:lnSpc>
              <a:spcAft>
                <a:spcPts val="2520"/>
              </a:spcAft>
            </a:pPr>
            <a:r>
              <a:rPr lang="ru" sz="1600">
                <a:solidFill>
                  <a:srgbClr val="002060"/>
                </a:solidFill>
                <a:latin typeface="Times New Roman"/>
              </a:rPr>
              <a:t>10.    Умение работать в команде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14800" y="4498848"/>
            <a:ext cx="3736848" cy="14569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896"/>
              </a:lnSpc>
              <a:spcBef>
                <a:spcPts val="2520"/>
              </a:spcBef>
            </a:pPr>
            <a:r>
              <a:rPr lang="ru" sz="1600">
                <a:solidFill>
                  <a:srgbClr val="002060"/>
                </a:solidFill>
                <a:latin typeface="Times New Roman"/>
              </a:rPr>
              <a:t>11.    Любознательность</a:t>
            </a:r>
          </a:p>
          <a:p>
            <a:pPr indent="0">
              <a:lnSpc>
                <a:spcPts val="1896"/>
              </a:lnSpc>
            </a:pPr>
            <a:r>
              <a:rPr lang="ru" sz="1600">
                <a:solidFill>
                  <a:srgbClr val="002060"/>
                </a:solidFill>
                <a:latin typeface="Times New Roman"/>
              </a:rPr>
              <a:t>12.    Инициативность</a:t>
            </a:r>
          </a:p>
          <a:p>
            <a:pPr indent="0">
              <a:lnSpc>
                <a:spcPts val="1896"/>
              </a:lnSpc>
            </a:pPr>
            <a:r>
              <a:rPr lang="ru" sz="1600">
                <a:solidFill>
                  <a:srgbClr val="002060"/>
                </a:solidFill>
                <a:latin typeface="Times New Roman"/>
              </a:rPr>
              <a:t>13.    Настойчивость</a:t>
            </a:r>
          </a:p>
          <a:p>
            <a:pPr indent="0">
              <a:lnSpc>
                <a:spcPts val="1896"/>
              </a:lnSpc>
            </a:pPr>
            <a:r>
              <a:rPr lang="ru" sz="1600">
                <a:solidFill>
                  <a:srgbClr val="002060"/>
                </a:solidFill>
                <a:latin typeface="Times New Roman"/>
              </a:rPr>
              <a:t>14.    Способность адаптироваться</a:t>
            </a:r>
          </a:p>
          <a:p>
            <a:pPr indent="0">
              <a:lnSpc>
                <a:spcPts val="1896"/>
              </a:lnSpc>
            </a:pPr>
            <a:r>
              <a:rPr lang="ru" sz="1600">
                <a:solidFill>
                  <a:srgbClr val="002060"/>
                </a:solidFill>
                <a:latin typeface="Times New Roman"/>
              </a:rPr>
              <a:t>15.    Лидерские качества</a:t>
            </a:r>
          </a:p>
          <a:p>
            <a:pPr indent="0">
              <a:lnSpc>
                <a:spcPts val="1896"/>
              </a:lnSpc>
            </a:pPr>
            <a:r>
              <a:rPr lang="ru" sz="1600">
                <a:solidFill>
                  <a:srgbClr val="002060"/>
                </a:solidFill>
                <a:latin typeface="Times New Roman"/>
              </a:rPr>
              <a:t>16.    Социальная и культурная грамотность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2517</Words>
  <Application>Microsoft Office PowerPoint</Application>
  <PresentationFormat>Экран (4:3)</PresentationFormat>
  <Paragraphs>397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Arial Narrow</vt:lpstr>
      <vt:lpstr>Calibri</vt:lpstr>
      <vt:lpstr>Candara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</cp:lastModifiedBy>
  <cp:revision>9</cp:revision>
  <dcterms:modified xsi:type="dcterms:W3CDTF">2023-02-02T15:15:26Z</dcterms:modified>
</cp:coreProperties>
</file>